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5"/>
  </p:notesMasterIdLst>
  <p:sldIdLst>
    <p:sldId id="277" r:id="rId2"/>
    <p:sldId id="257" r:id="rId3"/>
    <p:sldId id="278" r:id="rId4"/>
    <p:sldId id="275" r:id="rId5"/>
    <p:sldId id="265" r:id="rId6"/>
    <p:sldId id="280" r:id="rId7"/>
    <p:sldId id="281" r:id="rId8"/>
    <p:sldId id="271" r:id="rId9"/>
    <p:sldId id="282" r:id="rId10"/>
    <p:sldId id="284" r:id="rId11"/>
    <p:sldId id="260" r:id="rId12"/>
    <p:sldId id="283" r:id="rId13"/>
    <p:sldId id="272" r:id="rId1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342900" algn="ctr" defTabSz="584200">
      <a:defRPr sz="3600">
        <a:latin typeface="+mn-lt"/>
        <a:ea typeface="+mn-ea"/>
        <a:cs typeface="+mn-cs"/>
        <a:sym typeface="Helvetica Light"/>
      </a:defRPr>
    </a:lvl2pPr>
    <a:lvl3pPr indent="685800" algn="ctr" defTabSz="584200">
      <a:defRPr sz="3600">
        <a:latin typeface="+mn-lt"/>
        <a:ea typeface="+mn-ea"/>
        <a:cs typeface="+mn-cs"/>
        <a:sym typeface="Helvetica Light"/>
      </a:defRPr>
    </a:lvl3pPr>
    <a:lvl4pPr indent="1028700" algn="ctr" defTabSz="584200">
      <a:defRPr sz="3600">
        <a:latin typeface="+mn-lt"/>
        <a:ea typeface="+mn-ea"/>
        <a:cs typeface="+mn-cs"/>
        <a:sym typeface="Helvetica Light"/>
      </a:defRPr>
    </a:lvl4pPr>
    <a:lvl5pPr indent="1371600" algn="ctr" defTabSz="584200">
      <a:defRPr sz="3600">
        <a:latin typeface="+mn-lt"/>
        <a:ea typeface="+mn-ea"/>
        <a:cs typeface="+mn-cs"/>
        <a:sym typeface="Helvetica Light"/>
      </a:defRPr>
    </a:lvl5pPr>
    <a:lvl6pPr indent="1714500" algn="ctr" defTabSz="584200">
      <a:defRPr sz="3600">
        <a:latin typeface="+mn-lt"/>
        <a:ea typeface="+mn-ea"/>
        <a:cs typeface="+mn-cs"/>
        <a:sym typeface="Helvetica Light"/>
      </a:defRPr>
    </a:lvl6pPr>
    <a:lvl7pPr indent="2057400" algn="ctr" defTabSz="584200">
      <a:defRPr sz="3600">
        <a:latin typeface="+mn-lt"/>
        <a:ea typeface="+mn-ea"/>
        <a:cs typeface="+mn-cs"/>
        <a:sym typeface="Helvetica Light"/>
      </a:defRPr>
    </a:lvl7pPr>
    <a:lvl8pPr indent="2400300" algn="ctr" defTabSz="584200">
      <a:defRPr sz="3600">
        <a:latin typeface="+mn-lt"/>
        <a:ea typeface="+mn-ea"/>
        <a:cs typeface="+mn-cs"/>
        <a:sym typeface="Helvetica Light"/>
      </a:defRPr>
    </a:lvl8pPr>
    <a:lvl9pPr indent="27432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881"/>
    <a:srgbClr val="04284B"/>
    <a:srgbClr val="312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E3E5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365C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solidFill>
                <a:srgbClr val="0365C0"/>
              </a:solidFill>
              <a:prstDash val="solid"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51A7F9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0365C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8"/>
    <p:restoredTop sz="83550" autoAdjust="0"/>
  </p:normalViewPr>
  <p:slideViewPr>
    <p:cSldViewPr>
      <p:cViewPr varScale="1">
        <p:scale>
          <a:sx n="72" d="100"/>
          <a:sy n="72" d="100"/>
        </p:scale>
        <p:origin x="1296" y="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9B968-6957-0D44-9350-D8B9E98306D0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856281-E50E-834E-9A2A-14972A200EC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latin typeface="Verdana" charset="0"/>
            </a:rPr>
            <a:t>Development</a:t>
          </a:r>
          <a:endParaRPr lang="en-US" dirty="0">
            <a:latin typeface="Verdana" charset="0"/>
          </a:endParaRPr>
        </a:p>
      </dgm:t>
    </dgm:pt>
    <dgm:pt modelId="{01F15C7F-4A2B-DE45-B69C-798D6BCA6F82}" type="parTrans" cxnId="{CA5E05B2-F8E8-A443-821D-610E864FE8E4}">
      <dgm:prSet/>
      <dgm:spPr/>
      <dgm:t>
        <a:bodyPr/>
        <a:lstStyle/>
        <a:p>
          <a:endParaRPr lang="en-US"/>
        </a:p>
      </dgm:t>
    </dgm:pt>
    <dgm:pt modelId="{8C2AB0D6-DB08-9A4C-9DC2-3FDFD6C8AE4E}" type="sibTrans" cxnId="{CA5E05B2-F8E8-A443-821D-610E864FE8E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26A1AD2D-2593-0C40-B3F1-C4F681642EE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>
              <a:latin typeface="Verdana" charset="0"/>
            </a:rPr>
            <a:t>Research</a:t>
          </a:r>
          <a:endParaRPr lang="en-US" dirty="0">
            <a:latin typeface="Verdana" charset="0"/>
          </a:endParaRPr>
        </a:p>
      </dgm:t>
    </dgm:pt>
    <dgm:pt modelId="{49321787-3DE9-C145-8741-77FB546C8FC5}" type="parTrans" cxnId="{576BB58A-6ED4-B44C-A30A-75C0163428DB}">
      <dgm:prSet/>
      <dgm:spPr/>
      <dgm:t>
        <a:bodyPr/>
        <a:lstStyle/>
        <a:p>
          <a:endParaRPr lang="en-US"/>
        </a:p>
      </dgm:t>
    </dgm:pt>
    <dgm:pt modelId="{4276BE71-ACD4-8844-8241-A52FDDC4AE33}" type="sibTrans" cxnId="{576BB58A-6ED4-B44C-A30A-75C0163428DB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00AD94A1-A185-4148-A556-F5A41F1527C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>
              <a:latin typeface="Verdana" charset="0"/>
            </a:rPr>
            <a:t>Adult Education</a:t>
          </a:r>
          <a:endParaRPr lang="en-US" dirty="0">
            <a:latin typeface="Verdana" charset="0"/>
          </a:endParaRPr>
        </a:p>
      </dgm:t>
    </dgm:pt>
    <dgm:pt modelId="{92638BC1-5256-7643-A8DE-03EF907B6A74}" type="parTrans" cxnId="{51DD4541-9889-6E4C-999E-AFA7BC9CC133}">
      <dgm:prSet/>
      <dgm:spPr/>
      <dgm:t>
        <a:bodyPr/>
        <a:lstStyle/>
        <a:p>
          <a:endParaRPr lang="en-US"/>
        </a:p>
      </dgm:t>
    </dgm:pt>
    <dgm:pt modelId="{4B075EF5-832E-574A-9350-13C6664D4DF5}" type="sibTrans" cxnId="{51DD4541-9889-6E4C-999E-AFA7BC9CC13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n-US"/>
        </a:p>
      </dgm:t>
    </dgm:pt>
    <dgm:pt modelId="{852B583A-D787-A341-B802-F156AEEF7B00}" type="pres">
      <dgm:prSet presAssocID="{7FA9B968-6957-0D44-9350-D8B9E98306D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159FBF88-68BF-8D40-B102-806E85DCC766}" type="pres">
      <dgm:prSet presAssocID="{06856281-E50E-834E-9A2A-14972A200EC3}" presName="text1" presStyleCnt="0"/>
      <dgm:spPr/>
    </dgm:pt>
    <dgm:pt modelId="{4FB71E29-5309-5643-AFF2-9653EE42E7AC}" type="pres">
      <dgm:prSet presAssocID="{06856281-E50E-834E-9A2A-14972A200EC3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8F260-9FE6-5D49-8487-E49990933325}" type="pres">
      <dgm:prSet presAssocID="{06856281-E50E-834E-9A2A-14972A200EC3}" presName="textaccent1" presStyleCnt="0"/>
      <dgm:spPr/>
    </dgm:pt>
    <dgm:pt modelId="{096BF8FA-40B8-AA4E-83FC-A4C16593CFCA}" type="pres">
      <dgm:prSet presAssocID="{06856281-E50E-834E-9A2A-14972A200EC3}" presName="accentRepeatNode" presStyleLbl="solidAlignAcc1" presStyleIdx="0" presStyleCnt="6"/>
      <dgm:spPr/>
    </dgm:pt>
    <dgm:pt modelId="{332CD63D-7A0D-D740-8E8D-13E40AC936E7}" type="pres">
      <dgm:prSet presAssocID="{8C2AB0D6-DB08-9A4C-9DC2-3FDFD6C8AE4E}" presName="image1" presStyleCnt="0"/>
      <dgm:spPr/>
    </dgm:pt>
    <dgm:pt modelId="{DB4A07B7-5607-4945-9DDD-8BAA12601D47}" type="pres">
      <dgm:prSet presAssocID="{8C2AB0D6-DB08-9A4C-9DC2-3FDFD6C8AE4E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B43436C9-F3AF-2645-AF3C-E1C9D065AF2C}" type="pres">
      <dgm:prSet presAssocID="{8C2AB0D6-DB08-9A4C-9DC2-3FDFD6C8AE4E}" presName="imageaccent1" presStyleCnt="0"/>
      <dgm:spPr/>
    </dgm:pt>
    <dgm:pt modelId="{8893BE4F-26B5-FD4E-B6FF-67E27F2AE387}" type="pres">
      <dgm:prSet presAssocID="{8C2AB0D6-DB08-9A4C-9DC2-3FDFD6C8AE4E}" presName="accentRepeatNode" presStyleLbl="solidAlignAcc1" presStyleIdx="1" presStyleCnt="6"/>
      <dgm:spPr/>
    </dgm:pt>
    <dgm:pt modelId="{05F0FBF6-BE6C-694E-8F7E-2CE901F69372}" type="pres">
      <dgm:prSet presAssocID="{26A1AD2D-2593-0C40-B3F1-C4F681642EEE}" presName="text2" presStyleCnt="0"/>
      <dgm:spPr/>
    </dgm:pt>
    <dgm:pt modelId="{B7EB082F-5F13-8942-9503-3953557D09AE}" type="pres">
      <dgm:prSet presAssocID="{26A1AD2D-2593-0C40-B3F1-C4F681642EE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7C1C0-5BC9-6B43-AB3A-C404281EAD30}" type="pres">
      <dgm:prSet presAssocID="{26A1AD2D-2593-0C40-B3F1-C4F681642EEE}" presName="textaccent2" presStyleCnt="0"/>
      <dgm:spPr/>
    </dgm:pt>
    <dgm:pt modelId="{E72FBF35-1D1B-0F49-9B23-6038A3ED82DE}" type="pres">
      <dgm:prSet presAssocID="{26A1AD2D-2593-0C40-B3F1-C4F681642EEE}" presName="accentRepeatNode" presStyleLbl="solidAlignAcc1" presStyleIdx="2" presStyleCnt="6"/>
      <dgm:spPr/>
    </dgm:pt>
    <dgm:pt modelId="{D64F6444-D951-5D45-8B13-6137905E47B4}" type="pres">
      <dgm:prSet presAssocID="{4276BE71-ACD4-8844-8241-A52FDDC4AE33}" presName="image2" presStyleCnt="0"/>
      <dgm:spPr/>
    </dgm:pt>
    <dgm:pt modelId="{05230D42-BF3A-6B4D-B91E-F6E0B29AA1AB}" type="pres">
      <dgm:prSet presAssocID="{4276BE71-ACD4-8844-8241-A52FDDC4AE33}" presName="imageRepeatNode" presStyleLbl="alignAcc1" presStyleIdx="1" presStyleCnt="3" custLinFactY="-56662" custLinFactNeighborX="-86587" custLinFactNeighborY="-100000"/>
      <dgm:spPr/>
      <dgm:t>
        <a:bodyPr/>
        <a:lstStyle/>
        <a:p>
          <a:endParaRPr lang="en-US"/>
        </a:p>
      </dgm:t>
    </dgm:pt>
    <dgm:pt modelId="{F7C45E5C-259B-8544-A856-2602614E7EF5}" type="pres">
      <dgm:prSet presAssocID="{4276BE71-ACD4-8844-8241-A52FDDC4AE33}" presName="imageaccent2" presStyleCnt="0"/>
      <dgm:spPr/>
    </dgm:pt>
    <dgm:pt modelId="{8CBB0EF8-CDC8-704C-94CD-5B7F6E539259}" type="pres">
      <dgm:prSet presAssocID="{4276BE71-ACD4-8844-8241-A52FDDC4AE33}" presName="accentRepeatNode" presStyleLbl="solidAlignAcc1" presStyleIdx="3" presStyleCnt="6"/>
      <dgm:spPr/>
    </dgm:pt>
    <dgm:pt modelId="{2AF55171-5FAA-0645-81F5-736D0566C405}" type="pres">
      <dgm:prSet presAssocID="{00AD94A1-A185-4148-A556-F5A41F1527CF}" presName="text3" presStyleCnt="0"/>
      <dgm:spPr/>
    </dgm:pt>
    <dgm:pt modelId="{4C9C3454-252B-8A45-A3CB-1B5D426A129F}" type="pres">
      <dgm:prSet presAssocID="{00AD94A1-A185-4148-A556-F5A41F1527CF}" presName="textRepeatNode" presStyleLbl="alignNode1" presStyleIdx="2" presStyleCnt="3" custLinFactNeighborX="235" custLinFactNeighborY="25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AE958-A076-C54C-A9B0-9D112BBC25D2}" type="pres">
      <dgm:prSet presAssocID="{00AD94A1-A185-4148-A556-F5A41F1527CF}" presName="textaccent3" presStyleCnt="0"/>
      <dgm:spPr/>
    </dgm:pt>
    <dgm:pt modelId="{FBCF6C5A-2DB6-A146-BFDC-6C9D8FCC587D}" type="pres">
      <dgm:prSet presAssocID="{00AD94A1-A185-4148-A556-F5A41F1527CF}" presName="accentRepeatNode" presStyleLbl="solidAlignAcc1" presStyleIdx="4" presStyleCnt="6"/>
      <dgm:spPr/>
    </dgm:pt>
    <dgm:pt modelId="{49AAAE48-F4C1-324D-8099-84E2D54AE4A9}" type="pres">
      <dgm:prSet presAssocID="{4B075EF5-832E-574A-9350-13C6664D4DF5}" presName="image3" presStyleCnt="0"/>
      <dgm:spPr/>
    </dgm:pt>
    <dgm:pt modelId="{B3D053A9-4360-E143-AD47-23D09A9ECD7E}" type="pres">
      <dgm:prSet presAssocID="{4B075EF5-832E-574A-9350-13C6664D4DF5}" presName="imageRepeatNode" presStyleLbl="alignAcc1" presStyleIdx="2" presStyleCnt="3" custLinFactY="61623" custLinFactNeighborX="82558" custLinFactNeighborY="100000"/>
      <dgm:spPr/>
      <dgm:t>
        <a:bodyPr/>
        <a:lstStyle/>
        <a:p>
          <a:endParaRPr lang="en-US"/>
        </a:p>
      </dgm:t>
    </dgm:pt>
    <dgm:pt modelId="{0AA231AE-4183-6149-85E4-B664818F0E4C}" type="pres">
      <dgm:prSet presAssocID="{4B075EF5-832E-574A-9350-13C6664D4DF5}" presName="imageaccent3" presStyleCnt="0"/>
      <dgm:spPr/>
    </dgm:pt>
    <dgm:pt modelId="{708520FA-3578-E549-84AD-AC0B8C9D9D00}" type="pres">
      <dgm:prSet presAssocID="{4B075EF5-832E-574A-9350-13C6664D4DF5}" presName="accentRepeatNode" presStyleLbl="solidAlignAcc1" presStyleIdx="5" presStyleCnt="6"/>
      <dgm:spPr/>
    </dgm:pt>
  </dgm:ptLst>
  <dgm:cxnLst>
    <dgm:cxn modelId="{FCF8FAC4-C86A-BD45-8C11-E09733BB837D}" type="presOf" srcId="{00AD94A1-A185-4148-A556-F5A41F1527CF}" destId="{4C9C3454-252B-8A45-A3CB-1B5D426A129F}" srcOrd="0" destOrd="0" presId="urn:microsoft.com/office/officeart/2008/layout/HexagonCluster"/>
    <dgm:cxn modelId="{51DD4541-9889-6E4C-999E-AFA7BC9CC133}" srcId="{7FA9B968-6957-0D44-9350-D8B9E98306D0}" destId="{00AD94A1-A185-4148-A556-F5A41F1527CF}" srcOrd="2" destOrd="0" parTransId="{92638BC1-5256-7643-A8DE-03EF907B6A74}" sibTransId="{4B075EF5-832E-574A-9350-13C6664D4DF5}"/>
    <dgm:cxn modelId="{6187AF31-D4BD-BF4A-92AB-C70D7A5B1127}" type="presOf" srcId="{8C2AB0D6-DB08-9A4C-9DC2-3FDFD6C8AE4E}" destId="{DB4A07B7-5607-4945-9DDD-8BAA12601D47}" srcOrd="0" destOrd="0" presId="urn:microsoft.com/office/officeart/2008/layout/HexagonCluster"/>
    <dgm:cxn modelId="{A2EC5B17-6139-9A44-ADB9-60949AD69F1B}" type="presOf" srcId="{26A1AD2D-2593-0C40-B3F1-C4F681642EEE}" destId="{B7EB082F-5F13-8942-9503-3953557D09AE}" srcOrd="0" destOrd="0" presId="urn:microsoft.com/office/officeart/2008/layout/HexagonCluster"/>
    <dgm:cxn modelId="{5BDB4E27-6763-1541-AC44-D103A1C429F2}" type="presOf" srcId="{4B075EF5-832E-574A-9350-13C6664D4DF5}" destId="{B3D053A9-4360-E143-AD47-23D09A9ECD7E}" srcOrd="0" destOrd="0" presId="urn:microsoft.com/office/officeart/2008/layout/HexagonCluster"/>
    <dgm:cxn modelId="{F2F6AF9B-94B8-AF44-9231-DEB2A6A0A2A9}" type="presOf" srcId="{06856281-E50E-834E-9A2A-14972A200EC3}" destId="{4FB71E29-5309-5643-AFF2-9653EE42E7AC}" srcOrd="0" destOrd="0" presId="urn:microsoft.com/office/officeart/2008/layout/HexagonCluster"/>
    <dgm:cxn modelId="{CFF4FD98-C68D-6747-AD12-EDC5BD9D6E64}" type="presOf" srcId="{4276BE71-ACD4-8844-8241-A52FDDC4AE33}" destId="{05230D42-BF3A-6B4D-B91E-F6E0B29AA1AB}" srcOrd="0" destOrd="0" presId="urn:microsoft.com/office/officeart/2008/layout/HexagonCluster"/>
    <dgm:cxn modelId="{CA5E05B2-F8E8-A443-821D-610E864FE8E4}" srcId="{7FA9B968-6957-0D44-9350-D8B9E98306D0}" destId="{06856281-E50E-834E-9A2A-14972A200EC3}" srcOrd="0" destOrd="0" parTransId="{01F15C7F-4A2B-DE45-B69C-798D6BCA6F82}" sibTransId="{8C2AB0D6-DB08-9A4C-9DC2-3FDFD6C8AE4E}"/>
    <dgm:cxn modelId="{576BB58A-6ED4-B44C-A30A-75C0163428DB}" srcId="{7FA9B968-6957-0D44-9350-D8B9E98306D0}" destId="{26A1AD2D-2593-0C40-B3F1-C4F681642EEE}" srcOrd="1" destOrd="0" parTransId="{49321787-3DE9-C145-8741-77FB546C8FC5}" sibTransId="{4276BE71-ACD4-8844-8241-A52FDDC4AE33}"/>
    <dgm:cxn modelId="{651D992E-51F9-5540-92F4-3641925A7A8A}" type="presOf" srcId="{7FA9B968-6957-0D44-9350-D8B9E98306D0}" destId="{852B583A-D787-A341-B802-F156AEEF7B00}" srcOrd="0" destOrd="0" presId="urn:microsoft.com/office/officeart/2008/layout/HexagonCluster"/>
    <dgm:cxn modelId="{6395DAB2-528F-5749-9AB0-AF5FE51C92EE}" type="presParOf" srcId="{852B583A-D787-A341-B802-F156AEEF7B00}" destId="{159FBF88-68BF-8D40-B102-806E85DCC766}" srcOrd="0" destOrd="0" presId="urn:microsoft.com/office/officeart/2008/layout/HexagonCluster"/>
    <dgm:cxn modelId="{0214AFC1-D3F2-E144-BA7C-5F07B5AC2EFF}" type="presParOf" srcId="{159FBF88-68BF-8D40-B102-806E85DCC766}" destId="{4FB71E29-5309-5643-AFF2-9653EE42E7AC}" srcOrd="0" destOrd="0" presId="urn:microsoft.com/office/officeart/2008/layout/HexagonCluster"/>
    <dgm:cxn modelId="{CC2CA63B-2F9C-EC45-B298-42D4B590F4F7}" type="presParOf" srcId="{852B583A-D787-A341-B802-F156AEEF7B00}" destId="{3188F260-9FE6-5D49-8487-E49990933325}" srcOrd="1" destOrd="0" presId="urn:microsoft.com/office/officeart/2008/layout/HexagonCluster"/>
    <dgm:cxn modelId="{20C0B9F8-589C-034D-BB71-A9B853D323A3}" type="presParOf" srcId="{3188F260-9FE6-5D49-8487-E49990933325}" destId="{096BF8FA-40B8-AA4E-83FC-A4C16593CFCA}" srcOrd="0" destOrd="0" presId="urn:microsoft.com/office/officeart/2008/layout/HexagonCluster"/>
    <dgm:cxn modelId="{C1C0731D-0F91-4C4C-A437-ACEF738FFC12}" type="presParOf" srcId="{852B583A-D787-A341-B802-F156AEEF7B00}" destId="{332CD63D-7A0D-D740-8E8D-13E40AC936E7}" srcOrd="2" destOrd="0" presId="urn:microsoft.com/office/officeart/2008/layout/HexagonCluster"/>
    <dgm:cxn modelId="{FD607FEA-8251-C14E-93F5-EE8DED17FCAC}" type="presParOf" srcId="{332CD63D-7A0D-D740-8E8D-13E40AC936E7}" destId="{DB4A07B7-5607-4945-9DDD-8BAA12601D47}" srcOrd="0" destOrd="0" presId="urn:microsoft.com/office/officeart/2008/layout/HexagonCluster"/>
    <dgm:cxn modelId="{A02EB2A8-1F19-C741-8E06-59D80C03E246}" type="presParOf" srcId="{852B583A-D787-A341-B802-F156AEEF7B00}" destId="{B43436C9-F3AF-2645-AF3C-E1C9D065AF2C}" srcOrd="3" destOrd="0" presId="urn:microsoft.com/office/officeart/2008/layout/HexagonCluster"/>
    <dgm:cxn modelId="{DBBEF1C4-061D-BB46-988C-98F707803078}" type="presParOf" srcId="{B43436C9-F3AF-2645-AF3C-E1C9D065AF2C}" destId="{8893BE4F-26B5-FD4E-B6FF-67E27F2AE387}" srcOrd="0" destOrd="0" presId="urn:microsoft.com/office/officeart/2008/layout/HexagonCluster"/>
    <dgm:cxn modelId="{730328B0-9321-CE45-B0E8-39238E0B6A5F}" type="presParOf" srcId="{852B583A-D787-A341-B802-F156AEEF7B00}" destId="{05F0FBF6-BE6C-694E-8F7E-2CE901F69372}" srcOrd="4" destOrd="0" presId="urn:microsoft.com/office/officeart/2008/layout/HexagonCluster"/>
    <dgm:cxn modelId="{4FF14AE8-6E9E-B945-9168-8E9EAAAE6FC4}" type="presParOf" srcId="{05F0FBF6-BE6C-694E-8F7E-2CE901F69372}" destId="{B7EB082F-5F13-8942-9503-3953557D09AE}" srcOrd="0" destOrd="0" presId="urn:microsoft.com/office/officeart/2008/layout/HexagonCluster"/>
    <dgm:cxn modelId="{2BE7BC17-1EF1-244A-8951-366C2B1DE640}" type="presParOf" srcId="{852B583A-D787-A341-B802-F156AEEF7B00}" destId="{4687C1C0-5BC9-6B43-AB3A-C404281EAD30}" srcOrd="5" destOrd="0" presId="urn:microsoft.com/office/officeart/2008/layout/HexagonCluster"/>
    <dgm:cxn modelId="{5967128B-C43B-BC48-81DC-1E1352C3337F}" type="presParOf" srcId="{4687C1C0-5BC9-6B43-AB3A-C404281EAD30}" destId="{E72FBF35-1D1B-0F49-9B23-6038A3ED82DE}" srcOrd="0" destOrd="0" presId="urn:microsoft.com/office/officeart/2008/layout/HexagonCluster"/>
    <dgm:cxn modelId="{733EDF69-E5BE-1948-AD93-0A1CBBE5CA66}" type="presParOf" srcId="{852B583A-D787-A341-B802-F156AEEF7B00}" destId="{D64F6444-D951-5D45-8B13-6137905E47B4}" srcOrd="6" destOrd="0" presId="urn:microsoft.com/office/officeart/2008/layout/HexagonCluster"/>
    <dgm:cxn modelId="{D5BDFB7C-A6E7-BC4F-8184-AB27F1182DB4}" type="presParOf" srcId="{D64F6444-D951-5D45-8B13-6137905E47B4}" destId="{05230D42-BF3A-6B4D-B91E-F6E0B29AA1AB}" srcOrd="0" destOrd="0" presId="urn:microsoft.com/office/officeart/2008/layout/HexagonCluster"/>
    <dgm:cxn modelId="{23A924A6-A6A0-B046-B4D8-FDD6021538CB}" type="presParOf" srcId="{852B583A-D787-A341-B802-F156AEEF7B00}" destId="{F7C45E5C-259B-8544-A856-2602614E7EF5}" srcOrd="7" destOrd="0" presId="urn:microsoft.com/office/officeart/2008/layout/HexagonCluster"/>
    <dgm:cxn modelId="{6DEF8CD4-03A4-C34E-864B-5BE397787DE0}" type="presParOf" srcId="{F7C45E5C-259B-8544-A856-2602614E7EF5}" destId="{8CBB0EF8-CDC8-704C-94CD-5B7F6E539259}" srcOrd="0" destOrd="0" presId="urn:microsoft.com/office/officeart/2008/layout/HexagonCluster"/>
    <dgm:cxn modelId="{1D987082-D8C3-564A-9133-7D2F980702B6}" type="presParOf" srcId="{852B583A-D787-A341-B802-F156AEEF7B00}" destId="{2AF55171-5FAA-0645-81F5-736D0566C405}" srcOrd="8" destOrd="0" presId="urn:microsoft.com/office/officeart/2008/layout/HexagonCluster"/>
    <dgm:cxn modelId="{D95818C6-975A-A842-AA0F-2B4B7F02F6B2}" type="presParOf" srcId="{2AF55171-5FAA-0645-81F5-736D0566C405}" destId="{4C9C3454-252B-8A45-A3CB-1B5D426A129F}" srcOrd="0" destOrd="0" presId="urn:microsoft.com/office/officeart/2008/layout/HexagonCluster"/>
    <dgm:cxn modelId="{A5B91EC0-F526-3E4D-BC7E-8D197F622D44}" type="presParOf" srcId="{852B583A-D787-A341-B802-F156AEEF7B00}" destId="{863AE958-A076-C54C-A9B0-9D112BBC25D2}" srcOrd="9" destOrd="0" presId="urn:microsoft.com/office/officeart/2008/layout/HexagonCluster"/>
    <dgm:cxn modelId="{8BFC9352-E748-FE42-9524-4D30CF08665B}" type="presParOf" srcId="{863AE958-A076-C54C-A9B0-9D112BBC25D2}" destId="{FBCF6C5A-2DB6-A146-BFDC-6C9D8FCC587D}" srcOrd="0" destOrd="0" presId="urn:microsoft.com/office/officeart/2008/layout/HexagonCluster"/>
    <dgm:cxn modelId="{694639D5-2EFF-1B41-B252-F5FACC9F14C7}" type="presParOf" srcId="{852B583A-D787-A341-B802-F156AEEF7B00}" destId="{49AAAE48-F4C1-324D-8099-84E2D54AE4A9}" srcOrd="10" destOrd="0" presId="urn:microsoft.com/office/officeart/2008/layout/HexagonCluster"/>
    <dgm:cxn modelId="{02630B54-178F-C643-93D5-8F26DB3B899A}" type="presParOf" srcId="{49AAAE48-F4C1-324D-8099-84E2D54AE4A9}" destId="{B3D053A9-4360-E143-AD47-23D09A9ECD7E}" srcOrd="0" destOrd="0" presId="urn:microsoft.com/office/officeart/2008/layout/HexagonCluster"/>
    <dgm:cxn modelId="{1903132E-A1EA-5548-9FCC-AA0444337A0F}" type="presParOf" srcId="{852B583A-D787-A341-B802-F156AEEF7B00}" destId="{0AA231AE-4183-6149-85E4-B664818F0E4C}" srcOrd="11" destOrd="0" presId="urn:microsoft.com/office/officeart/2008/layout/HexagonCluster"/>
    <dgm:cxn modelId="{7075CB71-2BF6-494E-874D-F31419785DBF}" type="presParOf" srcId="{0AA231AE-4183-6149-85E4-B664818F0E4C}" destId="{708520FA-3578-E549-84AD-AC0B8C9D9D0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71E29-5309-5643-AFF2-9653EE42E7AC}">
      <dsp:nvSpPr>
        <dsp:cNvPr id="0" name=""/>
        <dsp:cNvSpPr/>
      </dsp:nvSpPr>
      <dsp:spPr>
        <a:xfrm>
          <a:off x="2781006" y="4896855"/>
          <a:ext cx="3253383" cy="2804984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Verdana" charset="0"/>
            </a:rPr>
            <a:t>Development</a:t>
          </a:r>
          <a:endParaRPr lang="en-US" sz="2600" kern="1200" dirty="0">
            <a:latin typeface="Verdana" charset="0"/>
          </a:endParaRPr>
        </a:p>
      </dsp:txBody>
      <dsp:txXfrm>
        <a:off x="3285870" y="5332136"/>
        <a:ext cx="2243655" cy="1934422"/>
      </dsp:txXfrm>
    </dsp:sp>
    <dsp:sp modelId="{096BF8FA-40B8-AA4E-83FC-A4C16593CFCA}">
      <dsp:nvSpPr>
        <dsp:cNvPr id="0" name=""/>
        <dsp:cNvSpPr/>
      </dsp:nvSpPr>
      <dsp:spPr>
        <a:xfrm>
          <a:off x="2865525" y="6135198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A07B7-5607-4945-9DDD-8BAA12601D47}">
      <dsp:nvSpPr>
        <dsp:cNvPr id="0" name=""/>
        <dsp:cNvSpPr/>
      </dsp:nvSpPr>
      <dsp:spPr>
        <a:xfrm>
          <a:off x="0" y="3390241"/>
          <a:ext cx="3253383" cy="28049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3BE4F-26B5-FD4E-B6FF-67E27F2AE387}">
      <dsp:nvSpPr>
        <dsp:cNvPr id="0" name=""/>
        <dsp:cNvSpPr/>
      </dsp:nvSpPr>
      <dsp:spPr>
        <a:xfrm>
          <a:off x="2214848" y="5824686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B082F-5F13-8942-9503-3953557D09AE}">
      <dsp:nvSpPr>
        <dsp:cNvPr id="0" name=""/>
        <dsp:cNvSpPr/>
      </dsp:nvSpPr>
      <dsp:spPr>
        <a:xfrm>
          <a:off x="5552750" y="3356892"/>
          <a:ext cx="3253383" cy="2804984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Verdana" charset="0"/>
            </a:rPr>
            <a:t>Research</a:t>
          </a:r>
          <a:endParaRPr lang="en-US" sz="2600" kern="1200" dirty="0">
            <a:latin typeface="Verdana" charset="0"/>
          </a:endParaRPr>
        </a:p>
      </dsp:txBody>
      <dsp:txXfrm>
        <a:off x="6057614" y="3792173"/>
        <a:ext cx="2243655" cy="1934422"/>
      </dsp:txXfrm>
    </dsp:sp>
    <dsp:sp modelId="{E72FBF35-1D1B-0F49-9B23-6038A3ED82DE}">
      <dsp:nvSpPr>
        <dsp:cNvPr id="0" name=""/>
        <dsp:cNvSpPr/>
      </dsp:nvSpPr>
      <dsp:spPr>
        <a:xfrm>
          <a:off x="7776861" y="5788373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30D42-BF3A-6B4D-B91E-F6E0B29AA1AB}">
      <dsp:nvSpPr>
        <dsp:cNvPr id="0" name=""/>
        <dsp:cNvSpPr/>
      </dsp:nvSpPr>
      <dsp:spPr>
        <a:xfrm>
          <a:off x="5507487" y="502510"/>
          <a:ext cx="3253383" cy="28049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0EF8-CDC8-704C-94CD-5B7F6E539259}">
      <dsp:nvSpPr>
        <dsp:cNvPr id="0" name=""/>
        <dsp:cNvSpPr/>
      </dsp:nvSpPr>
      <dsp:spPr>
        <a:xfrm>
          <a:off x="8409013" y="6135198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C3454-252B-8A45-A3CB-1B5D426A129F}">
      <dsp:nvSpPr>
        <dsp:cNvPr id="0" name=""/>
        <dsp:cNvSpPr/>
      </dsp:nvSpPr>
      <dsp:spPr>
        <a:xfrm>
          <a:off x="2788651" y="1893949"/>
          <a:ext cx="3253383" cy="28049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Verdana" charset="0"/>
            </a:rPr>
            <a:t>Adult Education</a:t>
          </a:r>
          <a:endParaRPr lang="en-US" sz="2600" kern="1200" dirty="0">
            <a:latin typeface="Verdana" charset="0"/>
          </a:endParaRPr>
        </a:p>
      </dsp:txBody>
      <dsp:txXfrm>
        <a:off x="3293515" y="2329230"/>
        <a:ext cx="2243655" cy="1934422"/>
      </dsp:txXfrm>
    </dsp:sp>
    <dsp:sp modelId="{FBCF6C5A-2DB6-A146-BFDC-6C9D8FCC587D}">
      <dsp:nvSpPr>
        <dsp:cNvPr id="0" name=""/>
        <dsp:cNvSpPr/>
      </dsp:nvSpPr>
      <dsp:spPr>
        <a:xfrm>
          <a:off x="4986592" y="1884368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053A9-4360-E143-AD47-23D09A9ECD7E}">
      <dsp:nvSpPr>
        <dsp:cNvPr id="0" name=""/>
        <dsp:cNvSpPr/>
      </dsp:nvSpPr>
      <dsp:spPr>
        <a:xfrm>
          <a:off x="8238679" y="4824548"/>
          <a:ext cx="3253383" cy="28049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520FA-3578-E549-84AD-AC0B8C9D9D00}">
      <dsp:nvSpPr>
        <dsp:cNvPr id="0" name=""/>
        <dsp:cNvSpPr/>
      </dsp:nvSpPr>
      <dsp:spPr>
        <a:xfrm>
          <a:off x="5648847" y="1522721"/>
          <a:ext cx="380912" cy="3282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654293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 smtClean="0"/>
              <a:t>Main divisions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are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working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with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multinational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companies</a:t>
            </a:r>
            <a:r>
              <a:rPr lang="hu-HU" sz="2200" baseline="0" dirty="0" smtClean="0"/>
              <a:t>, </a:t>
            </a:r>
            <a:r>
              <a:rPr lang="hu-HU" sz="2200" baseline="0" dirty="0" err="1" smtClean="0"/>
              <a:t>mostly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located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in</a:t>
            </a:r>
            <a:r>
              <a:rPr lang="hu-HU" sz="2200" baseline="0" dirty="0" smtClean="0"/>
              <a:t> Gödöllő </a:t>
            </a:r>
            <a:r>
              <a:rPr lang="hu-HU" sz="2200" baseline="0" dirty="0" err="1" smtClean="0"/>
              <a:t>or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very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near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to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our</a:t>
            </a:r>
            <a:r>
              <a:rPr lang="hu-HU" sz="2200" baseline="0" dirty="0" smtClean="0"/>
              <a:t> city. </a:t>
            </a:r>
            <a:r>
              <a:rPr sz="2200" dirty="0" err="1" smtClean="0"/>
              <a:t>Teva</a:t>
            </a:r>
            <a:r>
              <a:rPr sz="2200" dirty="0" smtClean="0"/>
              <a:t>, </a:t>
            </a:r>
            <a:r>
              <a:rPr sz="2200" dirty="0"/>
              <a:t>caterpillar, </a:t>
            </a:r>
            <a:r>
              <a:rPr sz="2200" dirty="0" err="1"/>
              <a:t>gsk</a:t>
            </a:r>
            <a:endParaRPr sz="2200" dirty="0"/>
          </a:p>
          <a:p>
            <a:pPr lvl="0">
              <a:defRPr sz="1800"/>
            </a:pPr>
            <a:r>
              <a:rPr sz="2200" dirty="0"/>
              <a:t> (1) IT system integrations, security systems, IT services </a:t>
            </a:r>
            <a:r>
              <a:rPr lang="hu-HU" sz="2200" dirty="0" smtClean="0"/>
              <a:t>()</a:t>
            </a:r>
          </a:p>
          <a:p>
            <a:pPr lvl="0">
              <a:defRPr sz="1800"/>
            </a:pPr>
            <a:r>
              <a:rPr sz="2200" dirty="0" smtClean="0"/>
              <a:t>(</a:t>
            </a:r>
            <a:r>
              <a:rPr sz="2200" dirty="0"/>
              <a:t>2) Adult education: IT trainings for employees, </a:t>
            </a:r>
            <a:r>
              <a:rPr sz="2200" dirty="0" smtClean="0"/>
              <a:t>ma</a:t>
            </a:r>
            <a:r>
              <a:rPr lang="hu-HU" sz="2200" dirty="0" smtClean="0"/>
              <a:t>n</a:t>
            </a:r>
            <a:r>
              <a:rPr sz="2200" dirty="0" smtClean="0"/>
              <a:t>agers </a:t>
            </a:r>
            <a:r>
              <a:rPr sz="2200" dirty="0"/>
              <a:t>of enterprises, vocational educational courses, further trainings for </a:t>
            </a:r>
            <a:r>
              <a:rPr sz="2200" dirty="0" smtClean="0"/>
              <a:t>teachers</a:t>
            </a:r>
            <a:r>
              <a:rPr lang="hu-HU" sz="2200" dirty="0" smtClean="0"/>
              <a:t> – and</a:t>
            </a:r>
            <a:r>
              <a:rPr lang="hu-HU" sz="2200" baseline="0" dirty="0" smtClean="0"/>
              <a:t> </a:t>
            </a:r>
            <a:r>
              <a:rPr lang="hu-HU" sz="2200" baseline="0" dirty="0" err="1" smtClean="0"/>
              <a:t>take</a:t>
            </a:r>
            <a:r>
              <a:rPr lang="hu-HU" sz="2200" baseline="0" dirty="0" smtClean="0"/>
              <a:t> part </a:t>
            </a:r>
            <a:r>
              <a:rPr lang="hu-HU" sz="2200" baseline="0" dirty="0" err="1" smtClean="0"/>
              <a:t>in</a:t>
            </a:r>
            <a:r>
              <a:rPr lang="hu-HU" sz="2200" baseline="0" dirty="0" smtClean="0"/>
              <a:t> Erasmus+ </a:t>
            </a:r>
            <a:r>
              <a:rPr lang="hu-HU" sz="2200" baseline="0" dirty="0" err="1" smtClean="0"/>
              <a:t>programmes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553746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30481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5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600" b="1" dirty="0">
                <a:uFill>
                  <a:solidFill/>
                </a:uFill>
              </a:rPr>
              <a:t>One of the main field of developments is the TEL, eLearning solutions.</a:t>
            </a:r>
          </a:p>
        </p:txBody>
      </p:sp>
    </p:spTree>
    <p:extLst>
      <p:ext uri="{BB962C8B-B14F-4D97-AF65-F5344CB8AC3E}">
        <p14:creationId xmlns:p14="http://schemas.microsoft.com/office/powerpoint/2010/main" val="1034589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1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9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041" y="-12043"/>
            <a:ext cx="13041499" cy="977768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958" y="3419782"/>
            <a:ext cx="8286889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958" y="5761187"/>
            <a:ext cx="8286889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6"/>
            <a:ext cx="9027860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7" y="6357902"/>
            <a:ext cx="9027860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5972" y="5165795"/>
            <a:ext cx="7708166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357902"/>
            <a:ext cx="902786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210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747716"/>
            <a:ext cx="9027861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55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125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74" y="866987"/>
            <a:ext cx="901897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3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66" y="866988"/>
            <a:ext cx="1392088" cy="7468730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985" y="866988"/>
            <a:ext cx="7388481" cy="746873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002E7A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002E7A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349631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3841235"/>
            <a:ext cx="9027861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0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7"/>
            <a:ext cx="9027860" cy="18784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988" y="3072838"/>
            <a:ext cx="4391977" cy="5519320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2868" y="3072840"/>
            <a:ext cx="4391979" cy="5519322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1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985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9222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9222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866987"/>
            <a:ext cx="9027860" cy="18784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4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131348"/>
            <a:ext cx="3968259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147" y="732338"/>
            <a:ext cx="4815697" cy="78598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3949610"/>
            <a:ext cx="3968259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3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6827520"/>
            <a:ext cx="9027860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985" y="866986"/>
            <a:ext cx="9027860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7633547"/>
            <a:ext cx="9027860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041" y="-12043"/>
            <a:ext cx="13041500" cy="977768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2840"/>
            <a:ext cx="9027860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7478" y="8592161"/>
            <a:ext cx="97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6986" y="8592161"/>
            <a:ext cx="657489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5762" y="8592161"/>
            <a:ext cx="72908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channel/UCJsfNFNOZN-0l9I3bRiimVg" TargetMode="Externa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484806" y="2907432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9339" y="8062895"/>
            <a:ext cx="6841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Kick-off Meeting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323" y="8976305"/>
            <a:ext cx="739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en-US" sz="32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Gödöllő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hu-HU" altLang="en-US" sz="32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11-12. </a:t>
            </a:r>
            <a:r>
              <a:rPr lang="hu-HU" sz="32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September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201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7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itstudy-uj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772344"/>
            <a:ext cx="2880320" cy="147886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tangle 17"/>
          <p:cNvSpPr/>
          <p:nvPr/>
        </p:nvSpPr>
        <p:spPr>
          <a:xfrm>
            <a:off x="3784922" y="589625"/>
            <a:ext cx="689394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iTStudy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 Hungary </a:t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Research and Education Centre </a:t>
            </a:r>
            <a:endParaRPr lang="hu-HU" b="1" i="1" dirty="0" smtClean="0">
              <a:solidFill>
                <a:schemeClr val="accent2">
                  <a:lumMod val="75000"/>
                </a:schemeClr>
              </a:solidFill>
              <a:latin typeface="Sitka Heading" panose="02000505000000020004" pitchFamily="2" charset="0"/>
              <a:ea typeface="Verdana" charset="0"/>
              <a:cs typeface="Verdana" charset="0"/>
            </a:endParaRPr>
          </a:p>
          <a:p>
            <a:pPr algn="l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for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Information 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Technology</a:t>
            </a:r>
            <a:endParaRPr lang="hu-HU" b="1" i="1" dirty="0" smtClean="0">
              <a:solidFill>
                <a:schemeClr val="accent2">
                  <a:lumMod val="75000"/>
                </a:schemeClr>
              </a:solidFill>
              <a:latin typeface="Sitka Heading" panose="02000505000000020004" pitchFamily="2" charset="0"/>
              <a:ea typeface="Verdana" charset="0"/>
              <a:cs typeface="Verdana" charset="0"/>
            </a:endParaRPr>
          </a:p>
          <a:p>
            <a:pPr algn="l"/>
            <a:r>
              <a:rPr lang="hu-HU" sz="6600" b="1" i="1" dirty="0" err="1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Company</a:t>
            </a:r>
            <a:r>
              <a:rPr lang="hu-HU" sz="6600" b="1" i="1" dirty="0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 </a:t>
            </a:r>
            <a:r>
              <a:rPr lang="hu-HU" sz="6600" b="1" i="1" dirty="0" err="1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  <a:ea typeface="Verdana" charset="0"/>
                <a:cs typeface="Verdana" charset="0"/>
              </a:rPr>
              <a:t>Profile</a:t>
            </a:r>
            <a:endParaRPr lang="en-US" sz="6600" b="1" i="1" dirty="0">
              <a:solidFill>
                <a:schemeClr val="accent2">
                  <a:lumMod val="75000"/>
                </a:schemeClr>
              </a:solidFill>
              <a:latin typeface="Sitka Heading" panose="02000505000000020004" pitchFamily="2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06" y="8755836"/>
            <a:ext cx="2742483" cy="7833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00" y="6338071"/>
            <a:ext cx="7532609" cy="18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0485120" y="835377"/>
            <a:ext cx="2275841" cy="54188"/>
          </a:xfrm>
          <a:prstGeom prst="roundRect">
            <a:avLst>
              <a:gd name="adj" fmla="val 0"/>
            </a:avLst>
          </a:prstGeom>
          <a:solidFill>
            <a:srgbClr val="0080CA"/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12919003" y="-2259"/>
            <a:ext cx="101601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2862559" y="-2259"/>
            <a:ext cx="56446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2763217" y="-2259"/>
            <a:ext cx="58704" cy="882793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2679679" y="-1"/>
            <a:ext cx="94828" cy="830863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5151564" y="988368"/>
            <a:ext cx="7710995" cy="2717801"/>
          </a:xfrm>
          <a:prstGeom prst="rect">
            <a:avLst/>
          </a:prstGeom>
        </p:spPr>
        <p:txBody>
          <a:bodyPr lIns="54186" tIns="54186" rIns="54186" bIns="54186"/>
          <a:lstStyle/>
          <a:p>
            <a:pPr lvl="0" algn="ctr" defTabSz="1300480">
              <a:defRPr sz="1800">
                <a:solidFill>
                  <a:srgbClr val="000000"/>
                </a:solidFill>
              </a:defRPr>
            </a:pPr>
            <a:r>
              <a:rPr sz="5688" dirty="0">
                <a:solidFill>
                  <a:srgbClr val="003B8D"/>
                </a:solidFill>
                <a:uFill>
                  <a:solidFill>
                    <a:srgbClr val="003B8D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Technology </a:t>
            </a:r>
          </a:p>
          <a:p>
            <a:pPr lvl="0" algn="ctr" defTabSz="1300480">
              <a:defRPr sz="1800">
                <a:solidFill>
                  <a:srgbClr val="000000"/>
                </a:solidFill>
              </a:defRPr>
            </a:pPr>
            <a:r>
              <a:rPr sz="5688" dirty="0">
                <a:solidFill>
                  <a:srgbClr val="003B8D"/>
                </a:solidFill>
                <a:uFill>
                  <a:solidFill>
                    <a:srgbClr val="003B8D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Enhanced Learning</a:t>
            </a:r>
          </a:p>
        </p:txBody>
      </p:sp>
      <p:sp>
        <p:nvSpPr>
          <p:cNvPr id="130" name="Shape 130"/>
          <p:cNvSpPr/>
          <p:nvPr/>
        </p:nvSpPr>
        <p:spPr>
          <a:xfrm>
            <a:off x="8178800" y="8089900"/>
            <a:ext cx="3098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186" tIns="54186" rIns="54186" bIns="54186" anchor="ctr">
            <a:normAutofit/>
          </a:bodyPr>
          <a:lstStyle>
            <a:lvl1pPr defTabSz="1157427">
              <a:defRPr sz="5696">
                <a:solidFill>
                  <a:srgbClr val="003B8D"/>
                </a:solidFill>
                <a:uFill>
                  <a:solidFill>
                    <a:srgbClr val="003B8D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96">
                <a:solidFill>
                  <a:srgbClr val="003B8D"/>
                </a:solidFill>
                <a:uFill>
                  <a:solidFill>
                    <a:srgbClr val="003B8D"/>
                  </a:solidFill>
                </a:uFill>
              </a:rPr>
              <a:t>elearning</a:t>
            </a:r>
          </a:p>
        </p:txBody>
      </p:sp>
      <p:pic>
        <p:nvPicPr>
          <p:cNvPr id="131" name="asdasdas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4200" y="3886200"/>
            <a:ext cx="5080000" cy="3810000"/>
          </a:xfrm>
          <a:prstGeom prst="rect">
            <a:avLst/>
          </a:prstGeom>
          <a:ln>
            <a:round/>
          </a:ln>
        </p:spPr>
      </p:pic>
      <p:pic>
        <p:nvPicPr>
          <p:cNvPr id="13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1272" y="5453098"/>
            <a:ext cx="2247901" cy="2133601"/>
          </a:xfrm>
          <a:prstGeom prst="rect">
            <a:avLst/>
          </a:prstGeom>
          <a:ln>
            <a:round/>
          </a:ln>
        </p:spPr>
      </p:pic>
      <p:pic>
        <p:nvPicPr>
          <p:cNvPr id="133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03600" y="7023100"/>
            <a:ext cx="558800" cy="558800"/>
          </a:xfrm>
          <a:prstGeom prst="rect">
            <a:avLst/>
          </a:prstGeom>
          <a:ln>
            <a:round/>
          </a:ln>
        </p:spPr>
      </p:pic>
      <p:pic>
        <p:nvPicPr>
          <p:cNvPr id="134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4800" y="8458200"/>
            <a:ext cx="495300" cy="495300"/>
          </a:xfrm>
          <a:prstGeom prst="rect">
            <a:avLst/>
          </a:prstGeom>
          <a:ln>
            <a:round/>
          </a:ln>
        </p:spPr>
      </p:pic>
      <p:pic>
        <p:nvPicPr>
          <p:cNvPr id="135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41700" y="8458200"/>
            <a:ext cx="482600" cy="495300"/>
          </a:xfrm>
          <a:prstGeom prst="rect">
            <a:avLst/>
          </a:prstGeom>
          <a:ln>
            <a:round/>
          </a:ln>
        </p:spPr>
      </p:pic>
      <p:pic>
        <p:nvPicPr>
          <p:cNvPr id="136" name="sdfsdff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63700" y="7391400"/>
            <a:ext cx="2352246" cy="1130300"/>
          </a:xfrm>
          <a:prstGeom prst="rect">
            <a:avLst/>
          </a:prstGeom>
          <a:ln>
            <a:round/>
          </a:ln>
        </p:spPr>
      </p:pic>
      <p:pic>
        <p:nvPicPr>
          <p:cNvPr id="137" name="Mahara_logo.tif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3100" y="8420100"/>
            <a:ext cx="1706232" cy="698500"/>
          </a:xfrm>
          <a:prstGeom prst="rect">
            <a:avLst/>
          </a:prstGeom>
          <a:ln>
            <a:round/>
          </a:ln>
        </p:spPr>
      </p:pic>
      <p:pic>
        <p:nvPicPr>
          <p:cNvPr id="138" name="druplicon.large_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65400" y="8305303"/>
            <a:ext cx="622300" cy="711635"/>
          </a:xfrm>
          <a:prstGeom prst="rect">
            <a:avLst/>
          </a:prstGeom>
          <a:ln>
            <a:round/>
          </a:ln>
        </p:spPr>
      </p:pic>
      <p:pic>
        <p:nvPicPr>
          <p:cNvPr id="139" name="social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46100" y="1104900"/>
            <a:ext cx="4662077" cy="38100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6059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nte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3634" y="7032275"/>
            <a:ext cx="1371600" cy="104199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2919003" y="-2259"/>
            <a:ext cx="101601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2862559" y="-2259"/>
            <a:ext cx="56446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2763217" y="-2259"/>
            <a:ext cx="58704" cy="882793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2679679" y="-1"/>
            <a:ext cx="94828" cy="830863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0" name="tyene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8761" y="8566596"/>
            <a:ext cx="2687456" cy="77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smelogo_bi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3746" y="5686362"/>
            <a:ext cx="2927524" cy="133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eucip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30636" y="4580955"/>
            <a:ext cx="1218637" cy="47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elt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70152" y="3642500"/>
            <a:ext cx="1409701" cy="1409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381720" y="889565"/>
            <a:ext cx="10441160" cy="7625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996" y="1151"/>
                  <a:pt x="17945" y="5710"/>
                  <a:pt x="12477" y="11641"/>
                </a:cubicBezTo>
                <a:cubicBezTo>
                  <a:pt x="7009" y="17572"/>
                  <a:pt x="905" y="21424"/>
                  <a:pt x="0" y="21600"/>
                </a:cubicBezTo>
              </a:path>
            </a:pathLst>
          </a:custGeom>
          <a:ln w="88900">
            <a:solidFill>
              <a:srgbClr val="3164A8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-194344" y="8654484"/>
            <a:ext cx="39116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2008-2010</a:t>
            </a:r>
          </a:p>
        </p:txBody>
      </p:sp>
      <p:sp>
        <p:nvSpPr>
          <p:cNvPr id="106" name="Shape 106"/>
          <p:cNvSpPr/>
          <p:nvPr/>
        </p:nvSpPr>
        <p:spPr>
          <a:xfrm>
            <a:off x="1615683" y="6891303"/>
            <a:ext cx="16510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2011</a:t>
            </a:r>
          </a:p>
        </p:txBody>
      </p:sp>
      <p:sp>
        <p:nvSpPr>
          <p:cNvPr id="107" name="Shape 107"/>
          <p:cNvSpPr/>
          <p:nvPr/>
        </p:nvSpPr>
        <p:spPr>
          <a:xfrm>
            <a:off x="4698684" y="6188825"/>
            <a:ext cx="31369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2011-2013</a:t>
            </a:r>
          </a:p>
        </p:txBody>
      </p:sp>
      <p:sp>
        <p:nvSpPr>
          <p:cNvPr id="108" name="Shape 108"/>
          <p:cNvSpPr/>
          <p:nvPr/>
        </p:nvSpPr>
        <p:spPr>
          <a:xfrm>
            <a:off x="5631680" y="3370486"/>
            <a:ext cx="156845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2013-</a:t>
            </a:r>
            <a:r>
              <a:rPr lang="en-US"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2015</a:t>
            </a:r>
            <a:endParaRPr sz="24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356027" y="3853956"/>
            <a:ext cx="39116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78985" y="2266520"/>
            <a:ext cx="4746652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400">
                <a:solidFill>
                  <a:srgbClr val="00298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hu-HU" sz="6400" dirty="0" err="1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Pr</a:t>
            </a:r>
            <a:r>
              <a:rPr sz="6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ojects</a:t>
            </a:r>
            <a:endParaRPr sz="64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4787584" y="7417574"/>
            <a:ext cx="29591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dirty="0">
                <a:solidFill>
                  <a:srgbClr val="0365C0"/>
                </a:solidFill>
                <a:latin typeface="Times"/>
                <a:ea typeface="Times"/>
                <a:cs typeface="Times"/>
                <a:sym typeface="Times"/>
              </a:rPr>
              <a:t>               TEACH® </a:t>
            </a:r>
          </a:p>
          <a:p>
            <a:pPr lvl="0" defTabSz="457200">
              <a:defRPr sz="1800"/>
            </a:pPr>
            <a:endParaRPr dirty="0">
              <a:solidFill>
                <a:srgbClr val="0365C0"/>
              </a:solidFill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defRPr sz="1800"/>
            </a:pPr>
            <a:r>
              <a:rPr dirty="0">
                <a:solidFill>
                  <a:srgbClr val="0365C0"/>
                </a:solidFill>
                <a:latin typeface="Times"/>
                <a:ea typeface="Times"/>
                <a:cs typeface="Times"/>
                <a:sym typeface="Times"/>
              </a:rPr>
              <a:t>Project Based Learning</a:t>
            </a:r>
          </a:p>
        </p:txBody>
      </p:sp>
      <p:pic>
        <p:nvPicPr>
          <p:cNvPr id="112" name="intellteach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67053" y="6950215"/>
            <a:ext cx="1203005" cy="1417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tshap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91812" y="3542785"/>
            <a:ext cx="2151330" cy="1176662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5998344" y="5268569"/>
            <a:ext cx="243694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298D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2012-2014</a:t>
            </a:r>
            <a:endParaRPr sz="24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8408464" y="5185125"/>
            <a:ext cx="29183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dirty="0"/>
              <a:t>TÁMOP 2.1.2 </a:t>
            </a:r>
          </a:p>
        </p:txBody>
      </p:sp>
      <p:sp>
        <p:nvSpPr>
          <p:cNvPr id="2" name="Téglalap 1"/>
          <p:cNvSpPr/>
          <p:nvPr/>
        </p:nvSpPr>
        <p:spPr>
          <a:xfrm>
            <a:off x="6333400" y="2456095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2014/2017</a:t>
            </a:r>
            <a:endParaRPr lang="en-US" sz="24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90" y="2275765"/>
            <a:ext cx="1206048" cy="1322913"/>
          </a:xfrm>
          <a:prstGeom prst="rect">
            <a:avLst/>
          </a:prstGeom>
        </p:spPr>
      </p:pic>
      <p:sp>
        <p:nvSpPr>
          <p:cNvPr id="36" name="Téglalap 35"/>
          <p:cNvSpPr/>
          <p:nvPr/>
        </p:nvSpPr>
        <p:spPr>
          <a:xfrm>
            <a:off x="7438175" y="1474766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122A0"/>
                </a:solidFill>
                <a:latin typeface="Verdana" charset="0"/>
                <a:ea typeface="Verdana" charset="0"/>
                <a:cs typeface="Verdana" charset="0"/>
              </a:rPr>
              <a:t>2015/2018</a:t>
            </a:r>
            <a:endParaRPr lang="en-US" sz="2400" dirty="0">
              <a:solidFill>
                <a:srgbClr val="3122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6897" y="934028"/>
            <a:ext cx="1155210" cy="115083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53" y="267950"/>
            <a:ext cx="1953413" cy="1250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94488" y="3292624"/>
            <a:ext cx="4936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42881"/>
                </a:solidFill>
              </a:rPr>
              <a:t>… </a:t>
            </a:r>
            <a:r>
              <a:rPr lang="en-US" sz="4400" dirty="0" smtClean="0">
                <a:solidFill>
                  <a:srgbClr val="042881"/>
                </a:solidFill>
                <a:latin typeface="Verdana" charset="0"/>
                <a:ea typeface="Verdana" charset="0"/>
                <a:cs typeface="Verdana" charset="0"/>
              </a:rPr>
              <a:t>and at last but not least we are strong in Project Management …</a:t>
            </a:r>
            <a:endParaRPr lang="en-US" sz="4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72" y="1348408"/>
            <a:ext cx="5065712" cy="72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65696" y="6821016"/>
            <a:ext cx="10606856" cy="2256905"/>
          </a:xfrm>
          <a:prstGeom prst="rect">
            <a:avLst/>
          </a:prstGeom>
        </p:spPr>
        <p:txBody>
          <a:bodyPr lIns="54186" tIns="54186" rIns="54186" bIns="54186" anchor="b">
            <a:noAutofit/>
          </a:bodyPr>
          <a:lstStyle>
            <a:lvl1pPr algn="l" defTabSz="1300480">
              <a:def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hu-HU" sz="4400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9FCFC"/>
                  </a:solidFill>
                </a:uFill>
                <a:latin typeface="Arial Narrow" panose="020B0606020202030204" pitchFamily="34" charset="0"/>
                <a:ea typeface="Verdana" charset="0"/>
                <a:cs typeface="Verdana" charset="0"/>
              </a:rPr>
              <a:t>János Szabó – </a:t>
            </a:r>
            <a:r>
              <a:rPr lang="hu-HU" sz="4400" dirty="0" err="1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9FCFC"/>
                  </a:solidFill>
                </a:uFill>
                <a:latin typeface="Arial Narrow" panose="020B0606020202030204" pitchFamily="34" charset="0"/>
                <a:ea typeface="Verdana" charset="0"/>
                <a:cs typeface="Verdana" charset="0"/>
              </a:rPr>
              <a:t>iTStudy</a:t>
            </a:r>
            <a:r>
              <a:rPr lang="hu-HU" sz="4400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9FCFC"/>
                  </a:solidFill>
                </a:uFill>
                <a:latin typeface="Arial Narrow" panose="020B0606020202030204" pitchFamily="34" charset="0"/>
                <a:ea typeface="Verdana" charset="0"/>
                <a:cs typeface="Verdana" charset="0"/>
              </a:rPr>
              <a:t> Hungary Ltd.</a:t>
            </a:r>
            <a:br>
              <a:rPr lang="hu-HU" sz="4400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9FCFC"/>
                  </a:solidFill>
                </a:uFill>
                <a:latin typeface="Arial Narrow" panose="020B0606020202030204" pitchFamily="34" charset="0"/>
                <a:ea typeface="Verdana" charset="0"/>
                <a:cs typeface="Verdana" charset="0"/>
              </a:rPr>
            </a:br>
            <a:r>
              <a:rPr lang="hu-HU" sz="44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Verdana" charset="0"/>
                <a:cs typeface="Verdana" charset="0"/>
              </a:rPr>
              <a:t>janos.szabo@itstudy.hu</a:t>
            </a:r>
            <a:endParaRPr sz="4400" dirty="0">
              <a:solidFill>
                <a:schemeClr val="accent2">
                  <a:lumMod val="75000"/>
                </a:schemeClr>
              </a:solidFill>
              <a:uFill>
                <a:solidFill>
                  <a:srgbClr val="F9FCFC"/>
                </a:solidFill>
              </a:uFill>
              <a:latin typeface="Arial Narrow" panose="020B0606020202030204" pitchFamily="34" charset="0"/>
              <a:ea typeface="Verdana" charset="0"/>
              <a:cs typeface="Verdana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7" y="268288"/>
            <a:ext cx="9827907" cy="2373519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1173808" y="2641807"/>
            <a:ext cx="6841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1st Project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Meeting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898095" y="3487335"/>
            <a:ext cx="739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en-U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Gödöllő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hu-HU" altLang="en-U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11-12.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September 201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7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creen Shot 2013-10-10 at 12.22.12.png"/>
          <p:cNvPicPr/>
          <p:nvPr/>
        </p:nvPicPr>
        <p:blipFill>
          <a:blip r:embed="rId3">
            <a:extLst/>
          </a:blip>
          <a:srcRect l="20853" t="14745" r="28532" b="37251"/>
          <a:stretch>
            <a:fillRect/>
          </a:stretch>
        </p:blipFill>
        <p:spPr>
          <a:xfrm>
            <a:off x="-141081" y="-2259"/>
            <a:ext cx="13110884" cy="97536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2" name="Shape 52"/>
          <p:cNvSpPr/>
          <p:nvPr/>
        </p:nvSpPr>
        <p:spPr>
          <a:xfrm>
            <a:off x="12919003" y="-2259"/>
            <a:ext cx="101601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12862559" y="-2259"/>
            <a:ext cx="56446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12763217" y="-2259"/>
            <a:ext cx="58704" cy="882793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2679679" y="-1"/>
            <a:ext cx="94828" cy="830863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10175992" y="1543532"/>
            <a:ext cx="2516709" cy="919177"/>
          </a:xfrm>
          <a:prstGeom prst="rect">
            <a:avLst/>
          </a:prstGeom>
        </p:spPr>
        <p:txBody>
          <a:bodyPr lIns="54186" tIns="54186" rIns="54186" bIns="54186" anchor="t"/>
          <a:lstStyle/>
          <a:p>
            <a:pPr marL="88900" lvl="0" indent="12700" defTabSz="1300480"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693" b="1" dirty="0" err="1">
                <a:solidFill>
                  <a:srgbClr val="042881"/>
                </a:solidFill>
                <a:uFill>
                  <a:solidFill>
                    <a:srgbClr val="003F67"/>
                  </a:solidFill>
                </a:uFill>
                <a:latin typeface="Times"/>
                <a:ea typeface="Times"/>
                <a:cs typeface="Times"/>
                <a:sym typeface="Times"/>
              </a:rPr>
              <a:t>Gödöll</a:t>
            </a:r>
            <a:r>
              <a:rPr sz="4500" b="1" dirty="0" err="1">
                <a:solidFill>
                  <a:srgbClr val="042881"/>
                </a:solidFill>
                <a:uFill>
                  <a:solidFill>
                    <a:srgbClr val="003F67"/>
                  </a:solidFill>
                </a:uFill>
                <a:latin typeface="Times"/>
                <a:ea typeface="Times"/>
                <a:cs typeface="Times"/>
                <a:sym typeface="Times"/>
              </a:rPr>
              <a:t>ő</a:t>
            </a:r>
            <a:endParaRPr sz="4693" b="1" dirty="0">
              <a:solidFill>
                <a:srgbClr val="042881"/>
              </a:solidFill>
              <a:uFill>
                <a:solidFill>
                  <a:srgbClr val="003F67"/>
                </a:solidFill>
              </a:u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66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097" y="5314306"/>
            <a:ext cx="5525363" cy="3877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64631" y="2492053"/>
            <a:ext cx="1339429" cy="179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57332" y="5451098"/>
            <a:ext cx="5363272" cy="3740722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50000"/>
              </a:srgbClr>
            </a:outerShdw>
          </a:effectLst>
        </p:spPr>
      </p:pic>
      <p:pic>
        <p:nvPicPr>
          <p:cNvPr id="19" name="Picture 34" descr="kastel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439" y="469720"/>
            <a:ext cx="5896680" cy="3438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74419" y="4631985"/>
            <a:ext cx="3682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latin typeface="Verdana" charset="0"/>
              </a:rPr>
              <a:t>Since 1989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latin typeface="Verdan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2919003" y="-2259"/>
            <a:ext cx="101601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2862559" y="-2259"/>
            <a:ext cx="56446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2763217" y="-2259"/>
            <a:ext cx="58704" cy="882793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12679679" y="-1"/>
            <a:ext cx="94828" cy="830863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prompt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760" y="6066297"/>
            <a:ext cx="4543639" cy="187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10" y="5387246"/>
            <a:ext cx="6527369" cy="3233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itstudy-uj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5375" y="2156554"/>
            <a:ext cx="3721238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Kép 9"/>
          <p:cNvPicPr/>
          <p:nvPr/>
        </p:nvPicPr>
        <p:blipFill rotWithShape="1">
          <a:blip r:embed="rId6"/>
          <a:srcRect l="51918" t="7912" r="629" b="15222"/>
          <a:stretch/>
        </p:blipFill>
        <p:spPr bwMode="auto">
          <a:xfrm>
            <a:off x="1461840" y="1348408"/>
            <a:ext cx="4690470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3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2919003" y="-2259"/>
            <a:ext cx="101601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2862559" y="-2259"/>
            <a:ext cx="56446" cy="882793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2763217" y="-2259"/>
            <a:ext cx="58704" cy="882793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12679679" y="-1"/>
            <a:ext cx="94828" cy="830863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>
            <a:round/>
          </a:ln>
        </p:spPr>
        <p:txBody>
          <a:bodyPr lIns="72248" tIns="72248" rIns="72248" bIns="72248" anchor="ctr"/>
          <a:lstStyle/>
          <a:p>
            <a:pPr lvl="0"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18486034"/>
              </p:ext>
            </p:extLst>
          </p:nvPr>
        </p:nvGraphicFramePr>
        <p:xfrm>
          <a:off x="1426948" y="1564432"/>
          <a:ext cx="11577879" cy="799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itstudy-uj2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1800" y="1564432"/>
            <a:ext cx="3721238" cy="1905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802890" y="3815362"/>
            <a:ext cx="6832601" cy="1320801"/>
          </a:xfrm>
          <a:prstGeom prst="rect">
            <a:avLst/>
          </a:prstGeom>
        </p:spPr>
        <p:txBody>
          <a:bodyPr lIns="54186" tIns="54186" rIns="54186" bIns="54186" anchor="b"/>
          <a:lstStyle>
            <a:lvl1pPr algn="l" defTabSz="1300480">
              <a:def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</a:rPr>
              <a:t>Thank you for your attention!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6" y="5039711"/>
            <a:ext cx="5080249" cy="3607611"/>
          </a:xfrm>
          <a:prstGeom prst="rect">
            <a:avLst/>
          </a:prstGeom>
        </p:spPr>
      </p:pic>
      <p:pic>
        <p:nvPicPr>
          <p:cNvPr id="18" name="Picture 6" descr="Tabo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06" y="5057247"/>
            <a:ext cx="5175709" cy="352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09712" y="499865"/>
            <a:ext cx="3312368" cy="2812438"/>
            <a:chOff x="6684060" y="1780455"/>
            <a:chExt cx="3168352" cy="2376264"/>
          </a:xfrm>
        </p:grpSpPr>
        <p:sp>
          <p:nvSpPr>
            <p:cNvPr id="13" name="Hexagon 12"/>
            <p:cNvSpPr/>
            <p:nvPr/>
          </p:nvSpPr>
          <p:spPr>
            <a:xfrm>
              <a:off x="6684060" y="1780455"/>
              <a:ext cx="3168352" cy="2376264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6201" y="2553089"/>
              <a:ext cx="2135194" cy="91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Adult</a:t>
              </a:r>
              <a:r>
                <a:rPr lang="en-US" sz="24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Education</a:t>
              </a:r>
              <a:endPara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17962" y="1606683"/>
            <a:ext cx="7043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Delivering contact and online training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Teachers’ further training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Vocational Education IT Courses</a:t>
            </a:r>
          </a:p>
          <a:p>
            <a:pPr algn="l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802890" y="3815362"/>
            <a:ext cx="6832601" cy="1320801"/>
          </a:xfrm>
          <a:prstGeom prst="rect">
            <a:avLst/>
          </a:prstGeom>
        </p:spPr>
        <p:txBody>
          <a:bodyPr lIns="54186" tIns="54186" rIns="54186" bIns="54186" anchor="b"/>
          <a:lstStyle>
            <a:lvl1pPr algn="l" defTabSz="1300480">
              <a:def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</a:rPr>
              <a:t>Thank you for your attention!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5736" y="672724"/>
            <a:ext cx="3312368" cy="2812438"/>
            <a:chOff x="5363021" y="1281488"/>
            <a:chExt cx="3168352" cy="2376264"/>
          </a:xfrm>
          <a:solidFill>
            <a:srgbClr val="C00000"/>
          </a:solidFill>
        </p:grpSpPr>
        <p:sp>
          <p:nvSpPr>
            <p:cNvPr id="13" name="Hexagon 12"/>
            <p:cNvSpPr/>
            <p:nvPr/>
          </p:nvSpPr>
          <p:spPr>
            <a:xfrm>
              <a:off x="5363021" y="1281488"/>
              <a:ext cx="3168352" cy="237626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41829" y="2200858"/>
              <a:ext cx="2010736" cy="4940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Research</a:t>
              </a:r>
              <a:endPara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26136" y="1191462"/>
            <a:ext cx="7136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Technology Enhanced Learning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Education for 21</a:t>
            </a:r>
            <a:r>
              <a:rPr lang="en-US" baseline="30000" dirty="0" smtClean="0">
                <a:solidFill>
                  <a:srgbClr val="C00000"/>
                </a:solidFill>
                <a:latin typeface="Arial" charset="0"/>
              </a:rPr>
              <a:t>st</a:t>
            </a: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 century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ICT-based Methods &amp; Tools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4475762"/>
            <a:ext cx="6572327" cy="49308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491" y="5759313"/>
            <a:ext cx="3260592" cy="33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802890" y="3815362"/>
            <a:ext cx="6832601" cy="1320801"/>
          </a:xfrm>
          <a:prstGeom prst="rect">
            <a:avLst/>
          </a:prstGeom>
        </p:spPr>
        <p:txBody>
          <a:bodyPr lIns="54186" tIns="54186" rIns="54186" bIns="54186" anchor="b"/>
          <a:lstStyle>
            <a:lvl1pPr algn="l" defTabSz="1300480">
              <a:def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</a:rPr>
              <a:t>Thank you for your attention!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09822" y="721776"/>
            <a:ext cx="3312368" cy="2812438"/>
            <a:chOff x="6684060" y="1780455"/>
            <a:chExt cx="3168352" cy="2376264"/>
          </a:xfrm>
          <a:solidFill>
            <a:schemeClr val="accent5">
              <a:lumMod val="50000"/>
            </a:schemeClr>
          </a:solidFill>
        </p:grpSpPr>
        <p:sp>
          <p:nvSpPr>
            <p:cNvPr id="13" name="Hexagon 12"/>
            <p:cNvSpPr/>
            <p:nvPr/>
          </p:nvSpPr>
          <p:spPr>
            <a:xfrm>
              <a:off x="6684060" y="1780455"/>
              <a:ext cx="3168352" cy="237626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59569" y="2760915"/>
              <a:ext cx="2617334" cy="4420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Developments</a:t>
              </a:r>
              <a:endPara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89571" y="1047705"/>
            <a:ext cx="7136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Curriculum Development</a:t>
            </a:r>
          </a:p>
          <a:p>
            <a:pPr marL="571500" indent="-571500" algn="l">
              <a:buFont typeface="Arial" charset="0"/>
              <a:buChar char="•"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E-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earning Solutions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Digital Learning Content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Educational Software</a:t>
            </a:r>
          </a:p>
          <a:p>
            <a:pPr marL="571500" indent="-571500" algn="l">
              <a:buFont typeface="Arial" charset="0"/>
              <a:buChar char="•"/>
            </a:pPr>
            <a:endParaRPr lang="en-US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19" y="7881198"/>
            <a:ext cx="2794000" cy="1143000"/>
          </a:xfrm>
          <a:prstGeom prst="rect">
            <a:avLst/>
          </a:prstGeom>
        </p:spPr>
      </p:pic>
      <p:pic>
        <p:nvPicPr>
          <p:cNvPr id="11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2" y="4278020"/>
            <a:ext cx="4254994" cy="3368079"/>
          </a:xfrm>
          <a:prstGeom prst="rect">
            <a:avLst/>
          </a:prstGeom>
        </p:spPr>
      </p:pic>
      <p:sp>
        <p:nvSpPr>
          <p:cNvPr id="12" name="Shape 180"/>
          <p:cNvSpPr/>
          <p:nvPr/>
        </p:nvSpPr>
        <p:spPr>
          <a:xfrm>
            <a:off x="5494288" y="8146824"/>
            <a:ext cx="384321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u="sng">
                <a:solidFill>
                  <a:srgbClr val="00298D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hu-HU" sz="2400" dirty="0" smtClean="0"/>
              <a:t>h</a:t>
            </a:r>
            <a:r>
              <a:rPr lang="en-US" sz="2400" dirty="0" smtClean="0"/>
              <a:t>ttp</a:t>
            </a:r>
            <a:r>
              <a:rPr lang="en-US" sz="2400" dirty="0"/>
              <a:t>://</a:t>
            </a:r>
            <a:r>
              <a:rPr lang="en-US" sz="2400" dirty="0" smtClean="0"/>
              <a:t>flip-it.hu</a:t>
            </a:r>
            <a:endParaRPr sz="2400" u="sng" dirty="0">
              <a:solidFill>
                <a:srgbClr val="00298D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031" y="4278020"/>
            <a:ext cx="4251753" cy="35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0542" y="844352"/>
            <a:ext cx="9865096" cy="1008112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</a:rPr>
              <a:t>outube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</a:rPr>
              <a:t> channel / iTStudy</a:t>
            </a: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1852464"/>
            <a:ext cx="12474789" cy="734481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86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802890" y="3815362"/>
            <a:ext cx="6832601" cy="1320801"/>
          </a:xfrm>
          <a:prstGeom prst="rect">
            <a:avLst/>
          </a:prstGeom>
        </p:spPr>
        <p:txBody>
          <a:bodyPr lIns="54186" tIns="54186" rIns="54186" bIns="54186" anchor="b"/>
          <a:lstStyle>
            <a:lvl1pPr algn="l" defTabSz="1300480">
              <a:def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9FCFC"/>
                </a:solidFill>
                <a:uFill>
                  <a:solidFill>
                    <a:srgbClr val="F9FCFC"/>
                  </a:solidFill>
                </a:uFill>
              </a:rPr>
              <a:t>Thank you for your attention!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69284" y="2038521"/>
            <a:ext cx="3312368" cy="2812438"/>
            <a:chOff x="6684060" y="1780455"/>
            <a:chExt cx="3168352" cy="2376264"/>
          </a:xfrm>
          <a:solidFill>
            <a:schemeClr val="accent5">
              <a:lumMod val="50000"/>
            </a:schemeClr>
          </a:solidFill>
        </p:grpSpPr>
        <p:sp>
          <p:nvSpPr>
            <p:cNvPr id="13" name="Hexagon 12"/>
            <p:cNvSpPr/>
            <p:nvPr/>
          </p:nvSpPr>
          <p:spPr>
            <a:xfrm>
              <a:off x="6684060" y="1780455"/>
              <a:ext cx="3168352" cy="237626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59569" y="2760915"/>
              <a:ext cx="2617334" cy="4420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Developments</a:t>
              </a:r>
              <a:endPara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830373">
            <a:off x="9094688" y="5880926"/>
            <a:ext cx="3312368" cy="2812438"/>
            <a:chOff x="6684060" y="1780455"/>
            <a:chExt cx="3168352" cy="2376264"/>
          </a:xfrm>
        </p:grpSpPr>
        <p:sp>
          <p:nvSpPr>
            <p:cNvPr id="18" name="Hexagon 17"/>
            <p:cNvSpPr/>
            <p:nvPr/>
          </p:nvSpPr>
          <p:spPr>
            <a:xfrm>
              <a:off x="6684060" y="1780455"/>
              <a:ext cx="3168352" cy="2376264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66201" y="2553089"/>
              <a:ext cx="2135194" cy="91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Adult</a:t>
              </a:r>
              <a:r>
                <a:rPr lang="en-US" sz="24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Education</a:t>
              </a:r>
              <a:endPara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20077362">
            <a:off x="329422" y="5770840"/>
            <a:ext cx="3312368" cy="2812438"/>
            <a:chOff x="6684060" y="1780455"/>
            <a:chExt cx="3168352" cy="2376264"/>
          </a:xfrm>
          <a:solidFill>
            <a:srgbClr val="C00000"/>
          </a:solidFill>
        </p:grpSpPr>
        <p:sp>
          <p:nvSpPr>
            <p:cNvPr id="21" name="Hexagon 20"/>
            <p:cNvSpPr/>
            <p:nvPr/>
          </p:nvSpPr>
          <p:spPr>
            <a:xfrm>
              <a:off x="6684060" y="1780455"/>
              <a:ext cx="3168352" cy="237626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62868" y="2721545"/>
              <a:ext cx="2010736" cy="4940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Research</a:t>
              </a:r>
              <a:endPara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833">
            <a:off x="8999350" y="1920741"/>
            <a:ext cx="3048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3420">
            <a:off x="1671985" y="2705660"/>
            <a:ext cx="3048000" cy="2033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42" y="5098440"/>
            <a:ext cx="4842541" cy="32299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41197" y="8731809"/>
            <a:ext cx="8978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42881"/>
                </a:solidFill>
              </a:rPr>
              <a:t>… </a:t>
            </a:r>
            <a:r>
              <a:rPr lang="en-US" sz="4400" dirty="0" smtClean="0">
                <a:solidFill>
                  <a:srgbClr val="042881"/>
                </a:solidFill>
                <a:latin typeface="Verdana" charset="0"/>
                <a:ea typeface="Verdana" charset="0"/>
                <a:cs typeface="Verdana" charset="0"/>
              </a:rPr>
              <a:t>all around Education and ICT</a:t>
            </a:r>
            <a:endParaRPr lang="en-US" sz="44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4168</TotalTime>
  <Words>235</Words>
  <Application>Microsoft Office PowerPoint</Application>
  <PresentationFormat>Egyéni</PresentationFormat>
  <Paragraphs>56</Paragraphs>
  <Slides>13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5" baseType="lpstr">
      <vt:lpstr>Arial</vt:lpstr>
      <vt:lpstr>Arial Narrow</vt:lpstr>
      <vt:lpstr>Calibri</vt:lpstr>
      <vt:lpstr>Helvetica</vt:lpstr>
      <vt:lpstr>Helvetica Light</vt:lpstr>
      <vt:lpstr>Lucida Grande</vt:lpstr>
      <vt:lpstr>Sitka Heading</vt:lpstr>
      <vt:lpstr>Times</vt:lpstr>
      <vt:lpstr>Trebuchet MS</vt:lpstr>
      <vt:lpstr>Verdana</vt:lpstr>
      <vt:lpstr>Wingdings 3</vt:lpstr>
      <vt:lpstr>Fazetta</vt:lpstr>
      <vt:lpstr>PowerPoint bemutató</vt:lpstr>
      <vt:lpstr>PowerPoint bemutató</vt:lpstr>
      <vt:lpstr>PowerPoint bemutató</vt:lpstr>
      <vt:lpstr>PowerPoint bemutató</vt:lpstr>
      <vt:lpstr>Thank you for your attention!</vt:lpstr>
      <vt:lpstr>Thank you for your attention!</vt:lpstr>
      <vt:lpstr>Thank you for your attention!</vt:lpstr>
      <vt:lpstr>Youtube channel / iTStudy</vt:lpstr>
      <vt:lpstr>Thank you for your attention!</vt:lpstr>
      <vt:lpstr>Technology  Enhanced Learning</vt:lpstr>
      <vt:lpstr>PowerPoint bemutató</vt:lpstr>
      <vt:lpstr>PowerPoint bemutató</vt:lpstr>
      <vt:lpstr>János Szabó – iTStudy Hungary Ltd. janos.szabo@itstudy.hu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Szilvia Töreky</dc:creator>
  <cp:lastModifiedBy>Zak</cp:lastModifiedBy>
  <cp:revision>70</cp:revision>
  <dcterms:modified xsi:type="dcterms:W3CDTF">2017-09-10T19:08:12Z</dcterms:modified>
</cp:coreProperties>
</file>