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sldIdLst>
    <p:sldId id="277" r:id="rId2"/>
    <p:sldId id="279" r:id="rId3"/>
    <p:sldId id="280" r:id="rId4"/>
    <p:sldId id="278" r:id="rId5"/>
    <p:sldId id="292" r:id="rId6"/>
    <p:sldId id="283" r:id="rId7"/>
    <p:sldId id="284" r:id="rId8"/>
    <p:sldId id="291" r:id="rId9"/>
    <p:sldId id="290" r:id="rId10"/>
    <p:sldId id="281" r:id="rId11"/>
    <p:sldId id="282" r:id="rId12"/>
    <p:sldId id="286" r:id="rId13"/>
    <p:sldId id="285" r:id="rId14"/>
    <p:sldId id="293" r:id="rId15"/>
    <p:sldId id="294" r:id="rId16"/>
    <p:sldId id="288" r:id="rId17"/>
    <p:sldId id="287" r:id="rId18"/>
    <p:sldId id="272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2881"/>
    <a:srgbClr val="04284B"/>
    <a:srgbClr val="3122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365C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365C0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51A7F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0365C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8"/>
    <p:restoredTop sz="83550" autoAdjust="0"/>
  </p:normalViewPr>
  <p:slideViewPr>
    <p:cSldViewPr>
      <p:cViewPr>
        <p:scale>
          <a:sx n="80" d="100"/>
          <a:sy n="80" d="100"/>
        </p:scale>
        <p:origin x="-1152" y="-15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54293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3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200" b="1" dirty="0" smtClean="0">
              <a:latin typeface="Lucida Grande"/>
              <a:ea typeface="Lucida Grande"/>
              <a:cs typeface="Lucida Grande"/>
              <a:sym typeface="Lucida Grande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200" i="1" dirty="0" smtClean="0">
                <a:latin typeface="Lucida Grande"/>
                <a:ea typeface="Lucida Grande"/>
                <a:cs typeface="Lucida Grande"/>
                <a:sym typeface="Lucida Grande"/>
              </a:rPr>
              <a:t>a detail zachycení heterogenity pozemků pomocí NDVI. </a:t>
            </a:r>
            <a:r>
              <a:rPr lang="cs-CZ" sz="2200" i="0" dirty="0" smtClean="0">
                <a:latin typeface="Lucida Grande"/>
                <a:ea typeface="Lucida Grande"/>
                <a:cs typeface="Lucida Grande"/>
                <a:sym typeface="Lucida Grande"/>
              </a:rPr>
              <a:t> </a:t>
            </a:r>
            <a:endParaRPr lang="cs-CZ" sz="2200" i="1" dirty="0" smtClean="0">
              <a:latin typeface="Lucida Grande"/>
              <a:ea typeface="Lucida Grande"/>
              <a:cs typeface="Lucida Grande"/>
              <a:sym typeface="Lucida Grande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200" i="1" dirty="0" smtClean="0">
                <a:latin typeface="Lucida Grande"/>
                <a:ea typeface="Lucida Grande"/>
                <a:cs typeface="Lucida Grande"/>
                <a:sym typeface="Lucida Grande"/>
              </a:rPr>
              <a:t>Relativní vyjádření NDVI pro vybraný pozemek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19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41" y="-12043"/>
            <a:ext cx="13041499" cy="977768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58" y="3419782"/>
            <a:ext cx="8286889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58" y="5761187"/>
            <a:ext cx="8286889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5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6"/>
            <a:ext cx="9027860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6357902"/>
            <a:ext cx="9027860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95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5972" y="5165795"/>
            <a:ext cx="7708166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357902"/>
            <a:ext cx="9027861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9210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747716"/>
            <a:ext cx="9027861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35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1212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74" y="866987"/>
            <a:ext cx="901897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23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64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66" y="866988"/>
            <a:ext cx="1392088" cy="7468730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5" y="866988"/>
            <a:ext cx="7388481" cy="746873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8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latin typeface="Verdana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2E7A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latin typeface="Verdana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02E7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02E7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02E7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02E7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002E7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3349631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7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3841235"/>
            <a:ext cx="9027861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0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7"/>
            <a:ext cx="9027860" cy="187847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3072838"/>
            <a:ext cx="4391977" cy="5519320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2868" y="3072840"/>
            <a:ext cx="4391979" cy="551932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71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985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222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222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78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866987"/>
            <a:ext cx="9027860" cy="187847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1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61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131348"/>
            <a:ext cx="3968259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147" y="732338"/>
            <a:ext cx="4815697" cy="78598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3949610"/>
            <a:ext cx="3968259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1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6827520"/>
            <a:ext cx="9027860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985" y="866986"/>
            <a:ext cx="9027860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7633547"/>
            <a:ext cx="9027860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041" y="-12043"/>
            <a:ext cx="13041500" cy="977768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2840"/>
            <a:ext cx="9027860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7478" y="8592161"/>
            <a:ext cx="97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986" y="8592161"/>
            <a:ext cx="657489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5762" y="8592161"/>
            <a:ext cx="72908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23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84806" y="290743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339" y="8062895"/>
            <a:ext cx="6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Kick-off Meeting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323" y="8976305"/>
            <a:ext cx="73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Gödöllő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hu-HU" alt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11-12. </a:t>
            </a:r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September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7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704" y="2932584"/>
            <a:ext cx="1036915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0230" rtl="0">
              <a:spcBef>
                <a:spcPct val="0"/>
              </a:spcBef>
            </a:pPr>
            <a:r>
              <a:rPr lang="en-US" sz="5120" kern="1200" dirty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Overview of ICT </a:t>
            </a:r>
            <a: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T</a:t>
            </a:r>
            <a:r>
              <a:rPr lang="en-US" sz="5120" kern="1200" dirty="0" err="1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ools</a:t>
            </a:r>
            <a:r>
              <a:rPr lang="en-US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 </a:t>
            </a:r>
            <a: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U</a:t>
            </a:r>
            <a:r>
              <a:rPr lang="en-US" sz="5120" kern="1200" dirty="0" err="1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sed</a:t>
            </a:r>
            <a:r>
              <a:rPr lang="en-US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 </a:t>
            </a:r>
            <a: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/>
            </a:r>
            <a:b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</a:br>
            <a:r>
              <a:rPr lang="en-US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in </a:t>
            </a:r>
            <a: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A</a:t>
            </a:r>
            <a:r>
              <a:rPr lang="en-US" sz="5120" kern="1200" dirty="0" err="1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griculture</a:t>
            </a:r>
            <a:r>
              <a:rPr lang="en-US" sz="5120" kern="1200" dirty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, </a:t>
            </a:r>
            <a: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D</a:t>
            </a:r>
            <a:r>
              <a:rPr lang="en-US" sz="5120" kern="1200" dirty="0" err="1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igital</a:t>
            </a:r>
            <a:r>
              <a:rPr lang="en-US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 </a:t>
            </a:r>
            <a:r>
              <a:rPr lang="cs-CZ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S</a:t>
            </a:r>
            <a:r>
              <a:rPr lang="en-US" sz="5120" kern="1200" dirty="0" err="1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ystems</a:t>
            </a:r>
            <a:r>
              <a:rPr lang="en-US" sz="5120" kern="1200" dirty="0" smtClean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 </a:t>
            </a:r>
            <a:r>
              <a:rPr lang="en-US" sz="5120" kern="1200" dirty="0">
                <a:solidFill>
                  <a:schemeClr val="accent1"/>
                </a:solidFill>
                <a:latin typeface="Verdana" charset="0"/>
                <a:ea typeface="+mj-ea"/>
                <a:cs typeface="+mj-cs"/>
              </a:rPr>
              <a:t>of Agriculture 4.0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1606" y="8755836"/>
            <a:ext cx="2742483" cy="78336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401" y="6794661"/>
            <a:ext cx="5642032" cy="136259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61319" cy="29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36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768" y="0"/>
            <a:ext cx="9027858" cy="2212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</a:t>
            </a:r>
            <a:r>
              <a:rPr lang="cs-CZ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cs-CZ" dirty="0" smtClean="0"/>
              <a:t>T</a:t>
            </a:r>
            <a:r>
              <a:rPr lang="en-US" dirty="0" err="1" smtClean="0"/>
              <a:t>echnologies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i="1" dirty="0" err="1" smtClean="0"/>
              <a:t>estimative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mismatch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between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declared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and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actual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crop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6919" y="2356520"/>
            <a:ext cx="864378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529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768" y="0"/>
            <a:ext cx="9027858" cy="1878471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cs-CZ" dirty="0" err="1" smtClean="0"/>
              <a:t>nternet</a:t>
            </a:r>
            <a:r>
              <a:rPr lang="cs-CZ" dirty="0" smtClean="0"/>
              <a:t> </a:t>
            </a:r>
            <a:r>
              <a:rPr lang="en-US" dirty="0" smtClean="0"/>
              <a:t>o</a:t>
            </a:r>
            <a:r>
              <a:rPr lang="cs-CZ" dirty="0" smtClean="0"/>
              <a:t>f </a:t>
            </a:r>
            <a:r>
              <a:rPr lang="en-US" dirty="0" smtClean="0"/>
              <a:t>T</a:t>
            </a:r>
            <a:r>
              <a:rPr lang="cs-CZ" dirty="0" err="1" smtClean="0"/>
              <a:t>hings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400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759" y="2356519"/>
            <a:ext cx="9168481" cy="6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009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768" y="0"/>
            <a:ext cx="9027858" cy="1878471"/>
          </a:xfrm>
        </p:spPr>
        <p:txBody>
          <a:bodyPr>
            <a:normAutofit/>
          </a:bodyPr>
          <a:lstStyle/>
          <a:p>
            <a:r>
              <a:rPr lang="en-US" dirty="0" err="1" smtClean="0"/>
              <a:t>IoT</a:t>
            </a:r>
            <a:r>
              <a:rPr lang="cs-CZ" dirty="0" smtClean="0"/>
              <a:t>   </a:t>
            </a:r>
            <a:r>
              <a:rPr lang="cs-CZ" dirty="0" err="1" smtClean="0"/>
              <a:t>Machine</a:t>
            </a:r>
            <a:r>
              <a:rPr lang="cs-CZ" dirty="0" smtClean="0"/>
              <a:t> Telemetry</a:t>
            </a:r>
            <a:br>
              <a:rPr lang="cs-CZ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700" i="1" dirty="0" err="1" smtClean="0"/>
              <a:t>collecting</a:t>
            </a:r>
            <a:r>
              <a:rPr lang="cs-CZ" sz="2400" dirty="0" smtClean="0"/>
              <a:t> </a:t>
            </a:r>
            <a:r>
              <a:rPr lang="cs-CZ" sz="2700" i="1" dirty="0" smtClean="0"/>
              <a:t>data </a:t>
            </a:r>
            <a:r>
              <a:rPr lang="cs-CZ" sz="2700" i="1" dirty="0" err="1" smtClean="0"/>
              <a:t>of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position</a:t>
            </a:r>
            <a:r>
              <a:rPr lang="cs-CZ" sz="2700" i="1" dirty="0" smtClean="0"/>
              <a:t>, CAN, ISOBUS, </a:t>
            </a:r>
            <a:r>
              <a:rPr lang="cs-CZ" sz="2700" i="1" dirty="0" err="1" smtClean="0"/>
              <a:t>etc</a:t>
            </a:r>
            <a:r>
              <a:rPr lang="cs-CZ" sz="2700" i="1" dirty="0" smtClean="0"/>
              <a:t>…</a:t>
            </a:r>
            <a:endParaRPr lang="cs-CZ" sz="2700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816" y="3061651"/>
            <a:ext cx="4343400" cy="2958261"/>
          </a:xfrm>
          <a:prstGeom prst="rect">
            <a:avLst/>
          </a:prstGeom>
        </p:spPr>
      </p:pic>
      <p:pic>
        <p:nvPicPr>
          <p:cNvPr id="6" name="Obrázek 20" descr="C:\Users\Karel Charvát\AppData\Local\Microsoft\Windows\Temporary Internet Files\Content.Outlook\CLU45MTK\maplogAgri_1_nobg (2)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816" y="2985451"/>
            <a:ext cx="4267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105" y="3858480"/>
            <a:ext cx="4175911" cy="29539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816" y="6441022"/>
            <a:ext cx="4049917" cy="22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98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776" y="0"/>
            <a:ext cx="9027858" cy="2140495"/>
          </a:xfrm>
        </p:spPr>
        <p:txBody>
          <a:bodyPr>
            <a:normAutofit/>
          </a:bodyPr>
          <a:lstStyle/>
          <a:p>
            <a:r>
              <a:rPr lang="en-US" dirty="0" err="1" smtClean="0"/>
              <a:t>IoT</a:t>
            </a:r>
            <a:r>
              <a:rPr lang="cs-CZ" dirty="0" smtClean="0"/>
              <a:t>  </a:t>
            </a:r>
            <a:r>
              <a:rPr lang="cs-CZ" dirty="0" err="1" smtClean="0"/>
              <a:t>Machine</a:t>
            </a:r>
            <a:r>
              <a:rPr lang="cs-CZ" dirty="0" smtClean="0"/>
              <a:t> Telemetry</a:t>
            </a:r>
            <a:br>
              <a:rPr lang="cs-CZ" dirty="0" smtClean="0"/>
            </a:br>
            <a:r>
              <a:rPr lang="cs-CZ" sz="2700" dirty="0" smtClean="0">
                <a:solidFill>
                  <a:schemeClr val="bg1"/>
                </a:solidFill>
              </a:rPr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2400" i="1" dirty="0" smtClean="0"/>
              <a:t>online tillage</a:t>
            </a:r>
            <a:r>
              <a:rPr lang="cs-CZ" sz="2400" i="1" dirty="0" smtClean="0"/>
              <a:t> </a:t>
            </a:r>
            <a:r>
              <a:rPr lang="en-US" sz="2400" i="1" dirty="0" smtClean="0"/>
              <a:t>monitoring</a:t>
            </a:r>
            <a:r>
              <a:rPr lang="cs-CZ" sz="2400" i="1" dirty="0" smtClean="0"/>
              <a:t> </a:t>
            </a:r>
            <a:r>
              <a:rPr lang="en-US" sz="2400" i="1" dirty="0" smtClean="0"/>
              <a:t>with a tractor, equipment, time and consumption statement</a:t>
            </a:r>
            <a:endParaRPr lang="cs-CZ" sz="2400" i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36" y="2428528"/>
            <a:ext cx="97314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970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776" y="0"/>
            <a:ext cx="9027858" cy="19964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IoT</a:t>
            </a:r>
            <a:r>
              <a:rPr lang="cs-CZ" dirty="0" smtClean="0"/>
              <a:t>  in-</a:t>
            </a:r>
            <a:r>
              <a:rPr lang="cs-CZ" dirty="0" err="1" smtClean="0"/>
              <a:t>situ</a:t>
            </a:r>
            <a:r>
              <a:rPr lang="cs-CZ" dirty="0" smtClean="0"/>
              <a:t> Monitoring</a:t>
            </a:r>
            <a:br>
              <a:rPr lang="cs-CZ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err="1" smtClean="0"/>
              <a:t>agro</a:t>
            </a:r>
            <a:r>
              <a:rPr lang="cs-CZ" sz="2700" dirty="0" smtClean="0"/>
              <a:t> –</a:t>
            </a:r>
            <a:r>
              <a:rPr lang="cs-CZ" sz="2700" dirty="0" err="1" smtClean="0"/>
              <a:t>meteorological</a:t>
            </a:r>
            <a:r>
              <a:rPr lang="cs-CZ" sz="2700" dirty="0" smtClean="0"/>
              <a:t> data </a:t>
            </a:r>
            <a:r>
              <a:rPr lang="cs-CZ" sz="2700" dirty="0" err="1" smtClean="0"/>
              <a:t>collection</a:t>
            </a:r>
            <a:r>
              <a:rPr lang="cs-CZ" sz="2700" dirty="0" smtClean="0"/>
              <a:t> </a:t>
            </a:r>
            <a:r>
              <a:rPr lang="cs-CZ" sz="2700" dirty="0" err="1" smtClean="0"/>
              <a:t>and</a:t>
            </a:r>
            <a:r>
              <a:rPr lang="cs-CZ" sz="2700" dirty="0" smtClean="0"/>
              <a:t> </a:t>
            </a:r>
            <a:r>
              <a:rPr lang="cs-CZ" sz="2700" dirty="0" err="1" smtClean="0"/>
              <a:t>analysis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08" t="10521" r="3243" b="5481"/>
          <a:stretch>
            <a:fillRect/>
          </a:stretch>
        </p:blipFill>
        <p:spPr bwMode="auto">
          <a:xfrm>
            <a:off x="381720" y="2284512"/>
            <a:ext cx="11521280" cy="64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776" y="0"/>
            <a:ext cx="9027858" cy="2212504"/>
          </a:xfrm>
        </p:spPr>
        <p:txBody>
          <a:bodyPr>
            <a:normAutofit/>
          </a:bodyPr>
          <a:lstStyle/>
          <a:p>
            <a:r>
              <a:rPr lang="en-US" dirty="0" err="1" smtClean="0"/>
              <a:t>IoT</a:t>
            </a:r>
            <a:r>
              <a:rPr lang="cs-CZ" dirty="0" smtClean="0"/>
              <a:t> </a:t>
            </a:r>
            <a:r>
              <a:rPr lang="cs-CZ" dirty="0" err="1" smtClean="0"/>
              <a:t>Animal</a:t>
            </a:r>
            <a:r>
              <a:rPr lang="cs-CZ" dirty="0" smtClean="0"/>
              <a:t> Monitoring</a:t>
            </a:r>
            <a:br>
              <a:rPr lang="cs-CZ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US" sz="2700" i="1" dirty="0" smtClean="0"/>
              <a:t>animal movement monitoring and its statistical evaluation</a:t>
            </a:r>
            <a:endParaRPr lang="cs-CZ" sz="2700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808" y="3364632"/>
            <a:ext cx="4210334" cy="1498552"/>
          </a:xfrm>
          <a:prstGeom prst="rect">
            <a:avLst/>
          </a:prstGeom>
        </p:spPr>
      </p:pic>
      <p:pic>
        <p:nvPicPr>
          <p:cNvPr id="5" name="Obrázek 1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766096" y="5236840"/>
            <a:ext cx="6088323" cy="38077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776" y="0"/>
            <a:ext cx="9027858" cy="1878471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</a:t>
            </a:r>
            <a:r>
              <a:rPr lang="cs-CZ" dirty="0" smtClean="0"/>
              <a:t>V</a:t>
            </a:r>
            <a:r>
              <a:rPr lang="en-US" dirty="0" err="1" smtClean="0"/>
              <a:t>isualization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>
                <a:solidFill>
                  <a:schemeClr val="bg1"/>
                </a:solidFill>
              </a:rPr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i="1" dirty="0" smtClean="0"/>
              <a:t>3D </a:t>
            </a:r>
            <a:r>
              <a:rPr lang="cs-CZ" sz="2700" i="1" dirty="0" err="1" smtClean="0"/>
              <a:t>terrain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relief</a:t>
            </a:r>
            <a:r>
              <a:rPr lang="cs-CZ" sz="2700" i="1" dirty="0" smtClean="0"/>
              <a:t> (DEM) + Sentinel 2A NDVI index + </a:t>
            </a:r>
            <a:r>
              <a:rPr lang="cs-CZ" sz="2700" i="1" dirty="0" err="1" smtClean="0"/>
              <a:t>Yield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potential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zones</a:t>
            </a:r>
            <a:r>
              <a:rPr lang="cs-CZ" sz="2700" i="1" dirty="0" smtClean="0"/>
              <a:t> (</a:t>
            </a:r>
            <a:r>
              <a:rPr lang="cs-CZ" sz="2700" i="1" dirty="0" err="1" smtClean="0"/>
              <a:t>historic</a:t>
            </a:r>
            <a:r>
              <a:rPr lang="cs-CZ" sz="2700" i="1" dirty="0" smtClean="0"/>
              <a:t> data </a:t>
            </a:r>
            <a:r>
              <a:rPr lang="cs-CZ" sz="2700" i="1" dirty="0" err="1" smtClean="0"/>
              <a:t>analysis</a:t>
            </a:r>
            <a:r>
              <a:rPr lang="cs-CZ" sz="2700" i="1" dirty="0" smtClean="0"/>
              <a:t>)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4" name="Shape 175" descr="b3x.jpg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245816" y="2500536"/>
            <a:ext cx="799288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4192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776" y="0"/>
            <a:ext cx="9027858" cy="985477"/>
          </a:xfrm>
        </p:spPr>
        <p:txBody>
          <a:bodyPr/>
          <a:lstStyle/>
          <a:p>
            <a:r>
              <a:rPr lang="cs-CZ" dirty="0" smtClean="0"/>
              <a:t>Data Model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824" y="988368"/>
            <a:ext cx="7632848" cy="8568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1105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65696" y="5020816"/>
            <a:ext cx="10606856" cy="4057105"/>
          </a:xfrm>
          <a:prstGeom prst="rect">
            <a:avLst/>
          </a:prstGeom>
        </p:spPr>
        <p:txBody>
          <a:bodyPr lIns="54186" tIns="54186" rIns="54186" bIns="54186" anchor="b">
            <a:noAutofit/>
          </a:bodyPr>
          <a:lstStyle>
            <a:lvl1pPr algn="l" defTabSz="1300480">
              <a:defRPr sz="3600">
                <a:solidFill>
                  <a:srgbClr val="F9FCFC"/>
                </a:solidFill>
                <a:uFill>
                  <a:solidFill>
                    <a:srgbClr val="F9FC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9FCFC"/>
                  </a:solidFill>
                </a:uFill>
                <a:latin typeface="Arial Narrow" panose="020B0606020202030204" pitchFamily="34" charset="0"/>
                <a:ea typeface="Verdana" charset="0"/>
                <a:cs typeface="Verdana" charset="0"/>
              </a:rPr>
              <a:t>Zbyněk Křivánek – WirelessInfo</a:t>
            </a:r>
            <a:br>
              <a:rPr lang="hu-HU" sz="440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9FCFC"/>
                  </a:solidFill>
                </a:uFill>
                <a:latin typeface="Arial Narrow" panose="020B0606020202030204" pitchFamily="34" charset="0"/>
                <a:ea typeface="Verdana" charset="0"/>
                <a:cs typeface="Verdana" charset="0"/>
              </a:rPr>
            </a:b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9FCFC"/>
                  </a:solidFill>
                </a:uFill>
                <a:latin typeface="Arial Narrow" panose="020B0606020202030204" pitchFamily="34" charset="0"/>
                <a:ea typeface="Verdana" charset="0"/>
                <a:cs typeface="Verdana" charset="0"/>
              </a:rPr>
              <a:t>krivanek</a:t>
            </a: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  <a:t>@wirelessinfo.cz</a:t>
            </a:r>
            <a:b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</a:b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  <a:t/>
            </a:r>
            <a:b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</a:b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  <a:t>Pavel Šimek – WirelessInfo</a:t>
            </a:r>
            <a:r>
              <a:rPr lang="hu-HU" sz="4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  <a:t/>
            </a:r>
            <a:br>
              <a:rPr lang="hu-HU" sz="4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</a:b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Verdana" charset="0"/>
                <a:cs typeface="Verdana" charset="0"/>
              </a:rPr>
              <a:t>simek@csita.cz</a:t>
            </a:r>
            <a:endParaRPr sz="4400" dirty="0">
              <a:solidFill>
                <a:schemeClr val="accent2">
                  <a:lumMod val="75000"/>
                </a:schemeClr>
              </a:solidFill>
              <a:uFill>
                <a:solidFill>
                  <a:srgbClr val="F9FCFC"/>
                </a:solidFill>
              </a:uFill>
              <a:latin typeface="Arial Narrow" panose="020B0606020202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27" y="268288"/>
            <a:ext cx="9827907" cy="2373519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1173808" y="2641807"/>
            <a:ext cx="6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1st Project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Meeting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898095" y="3487335"/>
            <a:ext cx="73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Gödöllő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hu-HU" alt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11-12.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September 201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7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3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Challanges</a:t>
            </a:r>
            <a:endParaRPr lang="cs-CZ" dirty="0"/>
          </a:p>
        </p:txBody>
      </p:sp>
      <p:pic>
        <p:nvPicPr>
          <p:cNvPr id="4" name="Zástupný symbol pro obsah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0" t="9206" r="10098" b="7938"/>
          <a:stretch>
            <a:fillRect/>
          </a:stretch>
        </p:blipFill>
        <p:spPr bwMode="auto">
          <a:xfrm>
            <a:off x="1677864" y="3086124"/>
            <a:ext cx="782268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8610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913469"/>
          </a:xfrm>
        </p:spPr>
        <p:txBody>
          <a:bodyPr/>
          <a:lstStyle/>
          <a:p>
            <a:r>
              <a:rPr lang="en-US" dirty="0" err="1" smtClean="0"/>
              <a:t>Standardisation</a:t>
            </a:r>
            <a:endParaRPr lang="cs-CZ" dirty="0"/>
          </a:p>
        </p:txBody>
      </p:sp>
      <p:pic>
        <p:nvPicPr>
          <p:cNvPr id="4" name="Picture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5776" y="1636440"/>
            <a:ext cx="8712968" cy="7848872"/>
          </a:xfrm>
        </p:spPr>
      </p:pic>
    </p:spTree>
    <p:extLst>
      <p:ext uri="{BB962C8B-B14F-4D97-AF65-F5344CB8AC3E}">
        <p14:creationId xmlns:p14="http://schemas.microsoft.com/office/powerpoint/2010/main" xmlns="" val="2560401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cs-CZ" dirty="0" smtClean="0"/>
              <a:t>T</a:t>
            </a:r>
            <a:r>
              <a:rPr lang="en-US" dirty="0" err="1" smtClean="0"/>
              <a:t>echnological</a:t>
            </a:r>
            <a:r>
              <a:rPr lang="en-US" dirty="0" smtClean="0"/>
              <a:t> </a:t>
            </a:r>
            <a:r>
              <a:rPr lang="cs-CZ" dirty="0" smtClean="0"/>
              <a:t>C</a:t>
            </a:r>
            <a:r>
              <a:rPr lang="en-US" dirty="0" err="1" smtClean="0"/>
              <a:t>hallenges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Big Data</a:t>
            </a:r>
          </a:p>
          <a:p>
            <a:r>
              <a:rPr lang="en-US" sz="4000" dirty="0" smtClean="0"/>
              <a:t>I</a:t>
            </a:r>
            <a:r>
              <a:rPr lang="cs-CZ" sz="4000" dirty="0" err="1" smtClean="0"/>
              <a:t>nternet</a:t>
            </a:r>
            <a:r>
              <a:rPr lang="cs-CZ" sz="4000" dirty="0" smtClean="0"/>
              <a:t> </a:t>
            </a:r>
            <a:r>
              <a:rPr lang="en-US" sz="4000" dirty="0" smtClean="0"/>
              <a:t>o</a:t>
            </a:r>
            <a:r>
              <a:rPr lang="cs-CZ" sz="4000" dirty="0" smtClean="0"/>
              <a:t>f </a:t>
            </a:r>
            <a:r>
              <a:rPr lang="en-US" sz="4000" dirty="0" smtClean="0"/>
              <a:t>T</a:t>
            </a:r>
            <a:r>
              <a:rPr lang="cs-CZ" sz="4000" dirty="0" err="1" smtClean="0"/>
              <a:t>hings</a:t>
            </a:r>
            <a:endParaRPr lang="en-US" sz="4000" dirty="0" smtClean="0"/>
          </a:p>
          <a:p>
            <a:r>
              <a:rPr lang="en-US" sz="4000" dirty="0" smtClean="0"/>
              <a:t>Advanced visualization</a:t>
            </a:r>
          </a:p>
          <a:p>
            <a:r>
              <a:rPr lang="cs-CZ" sz="4000" dirty="0" smtClean="0"/>
              <a:t>Data </a:t>
            </a:r>
            <a:r>
              <a:rPr lang="cs-CZ" sz="4000" dirty="0" err="1" smtClean="0"/>
              <a:t>models</a:t>
            </a:r>
            <a:r>
              <a:rPr lang="cs-CZ" sz="4000" dirty="0" smtClean="0"/>
              <a:t> (</a:t>
            </a:r>
            <a:r>
              <a:rPr lang="cs-CZ" sz="4000" dirty="0" err="1" smtClean="0"/>
              <a:t>semantic</a:t>
            </a:r>
            <a:r>
              <a:rPr lang="cs-CZ" sz="4000" dirty="0" smtClean="0"/>
              <a:t>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1493053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768" y="556320"/>
            <a:ext cx="9027858" cy="985477"/>
          </a:xfrm>
        </p:spPr>
        <p:txBody>
          <a:bodyPr/>
          <a:lstStyle/>
          <a:p>
            <a:r>
              <a:rPr lang="en-US" dirty="0" smtClean="0"/>
              <a:t>Big </a:t>
            </a:r>
            <a:r>
              <a:rPr lang="cs-CZ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cs-CZ" dirty="0" smtClean="0"/>
              <a:t>T</a:t>
            </a:r>
            <a:r>
              <a:rPr lang="en-US" dirty="0" err="1" smtClean="0"/>
              <a:t>echnologies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776" y="2140496"/>
            <a:ext cx="9027860" cy="6408712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Analysis</a:t>
            </a:r>
            <a:r>
              <a:rPr lang="cs-CZ" sz="3200" dirty="0" smtClean="0"/>
              <a:t> </a:t>
            </a:r>
            <a:r>
              <a:rPr lang="cs-CZ" sz="3200" dirty="0" err="1" smtClean="0"/>
              <a:t>based</a:t>
            </a:r>
            <a:r>
              <a:rPr lang="cs-CZ" sz="3200" dirty="0" smtClean="0"/>
              <a:t> on more </a:t>
            </a:r>
            <a:r>
              <a:rPr lang="cs-CZ" sz="3200" dirty="0" err="1" smtClean="0"/>
              <a:t>types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data</a:t>
            </a:r>
          </a:p>
          <a:p>
            <a:pPr lvl="1"/>
            <a:r>
              <a:rPr lang="cs-CZ" sz="3200" dirty="0" err="1" smtClean="0"/>
              <a:t>Satellite</a:t>
            </a:r>
            <a:r>
              <a:rPr lang="cs-CZ" sz="3200" dirty="0" smtClean="0"/>
              <a:t> data</a:t>
            </a:r>
          </a:p>
          <a:p>
            <a:pPr lvl="1"/>
            <a:r>
              <a:rPr lang="cs-CZ" sz="3200" dirty="0" err="1" smtClean="0"/>
              <a:t>Aerial</a:t>
            </a:r>
            <a:r>
              <a:rPr lang="cs-CZ" sz="3200" dirty="0" smtClean="0"/>
              <a:t> </a:t>
            </a:r>
            <a:r>
              <a:rPr lang="cs-CZ" sz="3200" dirty="0" err="1" smtClean="0"/>
              <a:t>images</a:t>
            </a:r>
            <a:r>
              <a:rPr lang="cs-CZ" sz="3200" dirty="0" smtClean="0"/>
              <a:t> </a:t>
            </a:r>
          </a:p>
          <a:p>
            <a:pPr lvl="1"/>
            <a:r>
              <a:rPr lang="cs-CZ" sz="3200" dirty="0" err="1" smtClean="0"/>
              <a:t>IoT</a:t>
            </a:r>
            <a:r>
              <a:rPr lang="cs-CZ" sz="3200" dirty="0" smtClean="0"/>
              <a:t> </a:t>
            </a:r>
          </a:p>
          <a:p>
            <a:pPr lvl="2"/>
            <a:r>
              <a:rPr lang="cs-CZ" sz="3200" dirty="0" err="1" smtClean="0"/>
              <a:t>Machine</a:t>
            </a:r>
            <a:r>
              <a:rPr lang="cs-CZ" sz="3200" dirty="0" smtClean="0"/>
              <a:t> telemetry</a:t>
            </a:r>
          </a:p>
          <a:p>
            <a:pPr lvl="2"/>
            <a:r>
              <a:rPr lang="cs-CZ" sz="3200" dirty="0" err="1" smtClean="0"/>
              <a:t>Animal</a:t>
            </a:r>
            <a:r>
              <a:rPr lang="cs-CZ" sz="3200" dirty="0" smtClean="0"/>
              <a:t> monitoring</a:t>
            </a:r>
          </a:p>
          <a:p>
            <a:pPr lvl="2"/>
            <a:r>
              <a:rPr lang="cs-CZ" sz="3200" dirty="0" smtClean="0"/>
              <a:t>In-</a:t>
            </a:r>
            <a:r>
              <a:rPr lang="cs-CZ" sz="3200" dirty="0" err="1" smtClean="0"/>
              <a:t>situ</a:t>
            </a:r>
            <a:r>
              <a:rPr lang="cs-CZ" sz="3200" dirty="0" smtClean="0"/>
              <a:t> monitoring</a:t>
            </a:r>
          </a:p>
          <a:p>
            <a:pPr lvl="1"/>
            <a:r>
              <a:rPr lang="cs-CZ" sz="3200" dirty="0" err="1" smtClean="0"/>
              <a:t>Existing</a:t>
            </a:r>
            <a:r>
              <a:rPr lang="cs-CZ" sz="3200" dirty="0" smtClean="0"/>
              <a:t>  (</a:t>
            </a:r>
            <a:r>
              <a:rPr lang="cs-CZ" sz="3200" dirty="0" err="1" smtClean="0"/>
              <a:t>historical</a:t>
            </a:r>
            <a:r>
              <a:rPr lang="cs-CZ" sz="3200" dirty="0" smtClean="0"/>
              <a:t> data) </a:t>
            </a:r>
            <a:r>
              <a:rPr lang="cs-CZ" sz="3200" dirty="0" err="1" smtClean="0"/>
              <a:t>database</a:t>
            </a:r>
            <a:r>
              <a:rPr lang="cs-CZ" sz="3200" dirty="0" smtClean="0"/>
              <a:t> …</a:t>
            </a:r>
            <a:endParaRPr lang="cs-CZ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768" y="0"/>
            <a:ext cx="9027858" cy="1878471"/>
          </a:xfrm>
        </p:spPr>
        <p:txBody>
          <a:bodyPr>
            <a:normAutofit/>
          </a:bodyPr>
          <a:lstStyle/>
          <a:p>
            <a:r>
              <a:rPr lang="en-US" dirty="0" smtClean="0"/>
              <a:t>Big </a:t>
            </a:r>
            <a:r>
              <a:rPr lang="cs-CZ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cs-CZ" dirty="0" smtClean="0"/>
              <a:t>T</a:t>
            </a:r>
            <a:r>
              <a:rPr lang="en-US" dirty="0" err="1" smtClean="0"/>
              <a:t>echnologies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i="1" dirty="0" smtClean="0"/>
              <a:t>examples of large data sources usable in agriculture</a:t>
            </a:r>
            <a:endParaRPr lang="cs-CZ" sz="2400" i="1" dirty="0"/>
          </a:p>
        </p:txBody>
      </p:sp>
      <p:pic>
        <p:nvPicPr>
          <p:cNvPr id="5" name="Immagin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1" t="21489" r="1553" b="21423"/>
          <a:stretch>
            <a:fillRect/>
          </a:stretch>
        </p:blipFill>
        <p:spPr bwMode="auto">
          <a:xfrm>
            <a:off x="877920" y="2932584"/>
            <a:ext cx="91861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719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</a:t>
            </a:r>
            <a:r>
              <a:rPr lang="cs-CZ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cs-CZ" dirty="0" smtClean="0"/>
              <a:t>T</a:t>
            </a:r>
            <a:r>
              <a:rPr lang="en-US" dirty="0" err="1" smtClean="0"/>
              <a:t>echnologies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US" sz="2700" i="1" dirty="0" smtClean="0"/>
              <a:t>an example of calculating </a:t>
            </a:r>
            <a:r>
              <a:rPr lang="cs-CZ" sz="2700" i="1" dirty="0" err="1" smtClean="0"/>
              <a:t>field</a:t>
            </a:r>
            <a:r>
              <a:rPr lang="cs-CZ" sz="2700" i="1" dirty="0" smtClean="0"/>
              <a:t> </a:t>
            </a:r>
            <a:r>
              <a:rPr lang="en-US" sz="2700" i="1" dirty="0" smtClean="0"/>
              <a:t>hetero</a:t>
            </a:r>
            <a:r>
              <a:rPr lang="cs-CZ" sz="2700" i="1" dirty="0" err="1" smtClean="0"/>
              <a:t>geneity</a:t>
            </a:r>
            <a:r>
              <a:rPr lang="en-US" sz="2700" i="1" dirty="0" smtClean="0"/>
              <a:t> from different types of data</a:t>
            </a:r>
            <a:endParaRPr lang="cs-CZ" sz="2700" i="1" dirty="0"/>
          </a:p>
        </p:txBody>
      </p:sp>
      <p:pic>
        <p:nvPicPr>
          <p:cNvPr id="6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9871" y="3148608"/>
            <a:ext cx="8318241" cy="50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025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768" y="0"/>
            <a:ext cx="9027858" cy="1996480"/>
          </a:xfrm>
        </p:spPr>
        <p:txBody>
          <a:bodyPr>
            <a:normAutofit fontScale="90000"/>
          </a:bodyPr>
          <a:lstStyle/>
          <a:p>
            <a:r>
              <a:rPr lang="cs-CZ" sz="5400" dirty="0" err="1" smtClean="0">
                <a:latin typeface="Lucida Grande"/>
                <a:ea typeface="Lucida Grande"/>
                <a:cs typeface="Lucida Grande"/>
                <a:sym typeface="Lucida Grande"/>
              </a:rPr>
              <a:t>Big</a:t>
            </a:r>
            <a:r>
              <a:rPr lang="cs-CZ" sz="5400" dirty="0" smtClean="0">
                <a:latin typeface="Lucida Grande"/>
                <a:ea typeface="Lucida Grande"/>
                <a:cs typeface="Lucida Grande"/>
                <a:sym typeface="Lucida Grande"/>
              </a:rPr>
              <a:t> Data</a:t>
            </a:r>
            <a:r>
              <a:rPr lang="cs-CZ" sz="4400" dirty="0" smtClean="0">
                <a:latin typeface="Lucida Grande"/>
                <a:ea typeface="Lucida Grande"/>
                <a:cs typeface="Lucida Grande"/>
                <a:sym typeface="Lucida Grande"/>
              </a:rPr>
              <a:t> NDVI Heterogenity </a:t>
            </a:r>
            <a:r>
              <a:rPr lang="cs-CZ" sz="4400" dirty="0" err="1" smtClean="0">
                <a:latin typeface="Lucida Grande"/>
                <a:ea typeface="Lucida Grande"/>
                <a:cs typeface="Lucida Grande"/>
                <a:sym typeface="Lucida Grande"/>
              </a:rPr>
              <a:t>of</a:t>
            </a:r>
            <a:r>
              <a:rPr lang="cs-CZ" sz="4400" dirty="0" smtClean="0"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cs-CZ" sz="4400" dirty="0" err="1" smtClean="0">
                <a:latin typeface="Lucida Grande"/>
                <a:ea typeface="Lucida Grande"/>
                <a:cs typeface="Lucida Grande"/>
                <a:sym typeface="Lucida Grande"/>
              </a:rPr>
              <a:t>Fields</a:t>
            </a:r>
            <a:r>
              <a:rPr lang="cs-CZ" sz="5400" dirty="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cs-CZ" sz="5400" dirty="0" smtClean="0">
                <a:latin typeface="Lucida Grande"/>
                <a:ea typeface="Lucida Grande"/>
                <a:cs typeface="Lucida Grande"/>
                <a:sym typeface="Lucida Grande"/>
              </a:rPr>
            </a:br>
            <a:r>
              <a:rPr lang="cs-CZ" sz="2400" dirty="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cs-CZ" sz="2400" dirty="0" smtClean="0">
                <a:latin typeface="Lucida Grande"/>
                <a:ea typeface="Lucida Grande"/>
                <a:cs typeface="Lucida Grande"/>
                <a:sym typeface="Lucida Grande"/>
              </a:rPr>
            </a:br>
            <a:r>
              <a:rPr lang="cs-CZ" sz="2400" i="1" dirty="0" err="1" smtClean="0">
                <a:latin typeface="Lucida Grande"/>
                <a:ea typeface="Lucida Grande"/>
                <a:cs typeface="Lucida Grande"/>
                <a:sym typeface="Lucida Grande"/>
              </a:rPr>
              <a:t>absolute</a:t>
            </a:r>
            <a:r>
              <a:rPr lang="cs-CZ" sz="2400" i="1" dirty="0" smtClean="0">
                <a:latin typeface="Lucida Grande"/>
                <a:ea typeface="Lucida Grande"/>
                <a:cs typeface="Lucida Grande"/>
                <a:sym typeface="Lucida Grande"/>
              </a:rPr>
              <a:t> NDVI index </a:t>
            </a:r>
            <a:r>
              <a:rPr lang="cs-CZ" sz="2400" i="1" dirty="0" err="1" smtClean="0">
                <a:latin typeface="Lucida Grande"/>
                <a:ea typeface="Lucida Grande"/>
                <a:cs typeface="Lucida Grande"/>
                <a:sym typeface="Lucida Grande"/>
              </a:rPr>
              <a:t>values</a:t>
            </a:r>
            <a:endParaRPr lang="cs-CZ" sz="2400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3728" y="2140496"/>
            <a:ext cx="9441117" cy="645166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319" t="31876" r="4551" b="2794"/>
          <a:stretch/>
        </p:blipFill>
        <p:spPr bwMode="auto">
          <a:xfrm>
            <a:off x="1245816" y="2140496"/>
            <a:ext cx="698477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776" y="0"/>
            <a:ext cx="9027858" cy="19964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Big</a:t>
            </a:r>
            <a:r>
              <a:rPr lang="cs-CZ" dirty="0" smtClean="0"/>
              <a:t> Data </a:t>
            </a:r>
            <a:r>
              <a:rPr lang="cs-CZ" sz="4400" dirty="0" err="1" smtClean="0"/>
              <a:t>Relative</a:t>
            </a:r>
            <a:r>
              <a:rPr lang="cs-CZ" sz="4400" dirty="0" smtClean="0"/>
              <a:t> NDVI on </a:t>
            </a:r>
            <a:r>
              <a:rPr lang="cs-CZ" sz="4400" dirty="0" err="1" smtClean="0"/>
              <a:t>Field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US" sz="2700" i="1" dirty="0" smtClean="0"/>
              <a:t>the relative value of NDVI index calculated for the selected field</a:t>
            </a:r>
            <a:endParaRPr lang="cs-CZ" sz="2700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248" descr="Obsah obrázku text, mapa&#10;&#10;Popis vygenerován s velmi vysokou mírou spolehlivosti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93888" y="2068488"/>
            <a:ext cx="7920920" cy="698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4614</TotalTime>
  <Words>146</Words>
  <Application>Microsoft Office PowerPoint</Application>
  <PresentationFormat>Vlastní</PresentationFormat>
  <Paragraphs>39</Paragraphs>
  <Slides>18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Fazetta</vt:lpstr>
      <vt:lpstr>Snímek 1</vt:lpstr>
      <vt:lpstr>Challanges</vt:lpstr>
      <vt:lpstr>Standardisation</vt:lpstr>
      <vt:lpstr>Current Technological Challenges</vt:lpstr>
      <vt:lpstr>Big Data Technologies</vt:lpstr>
      <vt:lpstr>Big Data Technologies  examples of large data sources usable in agriculture</vt:lpstr>
      <vt:lpstr>Big Data Technologies  an example of calculating field heterogeneity from different types of data</vt:lpstr>
      <vt:lpstr>Big Data NDVI Heterogenity of Fields  absolute NDVI index values</vt:lpstr>
      <vt:lpstr>Big Data Relative NDVI on Field  the relative value of NDVI index calculated for the selected field</vt:lpstr>
      <vt:lpstr>Big Data Technologies  estimative mismatch between declared and actual crop  </vt:lpstr>
      <vt:lpstr>Internet of Things </vt:lpstr>
      <vt:lpstr>IoT   Machine Telemetry  collecting data of position, CAN, ISOBUS, etc…</vt:lpstr>
      <vt:lpstr>IoT  Machine Telemetry . online tillage monitoring with a tractor, equipment, time and consumption statement</vt:lpstr>
      <vt:lpstr>IoT  in-situ Monitoring  agro –meteorological data collection and analysis </vt:lpstr>
      <vt:lpstr>IoT Animal Monitoring  animal movement monitoring and its statistical evaluation</vt:lpstr>
      <vt:lpstr>Advanced Visualization . 3D terrain relief (DEM) + Sentinel 2A NDVI index + Yield potential zones (historic data analysis)  </vt:lpstr>
      <vt:lpstr>Data Model</vt:lpstr>
      <vt:lpstr>Zbyněk Křivánek – WirelessInfo krivanek@wirelessinfo.cz  Pavel Šimek – WirelessInfo simek@csita.cz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Szilvia Töreky</dc:creator>
  <cp:lastModifiedBy>Admin</cp:lastModifiedBy>
  <cp:revision>114</cp:revision>
  <dcterms:modified xsi:type="dcterms:W3CDTF">2017-09-21T20:39:51Z</dcterms:modified>
</cp:coreProperties>
</file>